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6" r:id="rId20"/>
    <p:sldId id="275" r:id="rId21"/>
    <p:sldId id="277" r:id="rId22"/>
    <p:sldId id="281" r:id="rId23"/>
    <p:sldId id="279" r:id="rId24"/>
    <p:sldId id="282" r:id="rId25"/>
    <p:sldId id="283" r:id="rId26"/>
    <p:sldId id="284" r:id="rId27"/>
    <p:sldId id="285" r:id="rId28"/>
    <p:sldId id="288" r:id="rId29"/>
    <p:sldId id="290" r:id="rId30"/>
    <p:sldId id="291" r:id="rId31"/>
    <p:sldId id="287" r:id="rId32"/>
    <p:sldId id="292" r:id="rId33"/>
    <p:sldId id="297" r:id="rId34"/>
    <p:sldId id="293" r:id="rId35"/>
    <p:sldId id="298" r:id="rId36"/>
    <p:sldId id="299" r:id="rId37"/>
    <p:sldId id="294" r:id="rId38"/>
    <p:sldId id="300" r:id="rId39"/>
    <p:sldId id="301" r:id="rId40"/>
    <p:sldId id="302" r:id="rId41"/>
    <p:sldId id="303" r:id="rId42"/>
    <p:sldId id="295" r:id="rId43"/>
    <p:sldId id="304" r:id="rId44"/>
    <p:sldId id="305" r:id="rId45"/>
    <p:sldId id="306" r:id="rId46"/>
    <p:sldId id="308" r:id="rId47"/>
    <p:sldId id="307" r:id="rId48"/>
    <p:sldId id="296" r:id="rId49"/>
  </p:sldIdLst>
  <p:sldSz cx="12192000" cy="6858000"/>
  <p:notesSz cx="6858000" cy="9144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TH Sarabun New" panose="020B0500040200020003" pitchFamily="34" charset="-34"/>
      <p:regular r:id="rId58"/>
      <p:bold r:id="rId59"/>
      <p:italic r:id="rId60"/>
      <p:boldItalic r:id="rId6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1"/>
            <p14:sldId id="270"/>
            <p14:sldId id="272"/>
            <p14:sldId id="273"/>
            <p14:sldId id="274"/>
            <p14:sldId id="276"/>
            <p14:sldId id="275"/>
            <p14:sldId id="277"/>
            <p14:sldId id="281"/>
            <p14:sldId id="279"/>
            <p14:sldId id="282"/>
            <p14:sldId id="283"/>
            <p14:sldId id="284"/>
            <p14:sldId id="285"/>
            <p14:sldId id="288"/>
            <p14:sldId id="290"/>
            <p14:sldId id="291"/>
            <p14:sldId id="287"/>
            <p14:sldId id="292"/>
            <p14:sldId id="297"/>
            <p14:sldId id="293"/>
            <p14:sldId id="298"/>
            <p14:sldId id="299"/>
            <p14:sldId id="294"/>
            <p14:sldId id="300"/>
            <p14:sldId id="301"/>
            <p14:sldId id="302"/>
            <p14:sldId id="303"/>
            <p14:sldId id="295"/>
            <p14:sldId id="304"/>
            <p14:sldId id="305"/>
            <p14:sldId id="306"/>
            <p14:sldId id="308"/>
            <p14:sldId id="307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F6"/>
    <a:srgbClr val="F60000"/>
    <a:srgbClr val="37FF01"/>
    <a:srgbClr val="FFFFFF"/>
    <a:srgbClr val="FF9999"/>
    <a:srgbClr val="FF9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21/03/66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10. Stack &amp; Queue (by array)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/>
              <a:t>Dnqueue</a:t>
            </a:r>
            <a:r>
              <a:rPr lang="en-US" sz="4800" dirty="0"/>
              <a:t> ()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take head item out of queue</a:t>
            </a:r>
          </a:p>
          <a:p>
            <a:r>
              <a:rPr lang="en-US" sz="5400" dirty="0"/>
              <a:t>- </a:t>
            </a:r>
            <a:r>
              <a:rPr lang="th-TH" sz="5400" dirty="0"/>
              <a:t>เอา </a:t>
            </a:r>
            <a:r>
              <a:rPr lang="en-US" sz="5400" dirty="0"/>
              <a:t>item </a:t>
            </a:r>
            <a:r>
              <a:rPr lang="th-TH" sz="5400" dirty="0"/>
              <a:t>ที่อยู่หัวแถวออกมาก</a:t>
            </a:r>
            <a:endParaRPr lang="en-US" sz="5400" dirty="0"/>
          </a:p>
          <a:p>
            <a:r>
              <a:rPr lang="en-US" sz="5400" dirty="0"/>
              <a:t>- return item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42962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dequeue ()</a:t>
            </a:r>
            <a:endParaRPr lang="th-TH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C8E8B1-669A-93AC-7246-9A786EBF3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786" y="1938542"/>
            <a:ext cx="7806564" cy="411830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6E814E-37B1-C2E1-04AF-336174240945}"/>
              </a:ext>
            </a:extLst>
          </p:cNvPr>
          <p:cNvSpPr txBox="1"/>
          <p:nvPr/>
        </p:nvSpPr>
        <p:spPr>
          <a:xfrm>
            <a:off x="478173" y="5444455"/>
            <a:ext cx="17716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Return C</a:t>
            </a:r>
            <a:endParaRPr lang="th-TH" sz="4400" b="1" dirty="0"/>
          </a:p>
        </p:txBody>
      </p:sp>
    </p:spTree>
    <p:extLst>
      <p:ext uri="{BB962C8B-B14F-4D97-AF65-F5344CB8AC3E}">
        <p14:creationId xmlns:p14="http://schemas.microsoft.com/office/powerpoint/2010/main" val="2644345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D9C1-3891-BE61-1EF3-919DACDB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by array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AD4F-6209-79A5-4806-01C2AB8CC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create array of item (such as array of int, char, float)</a:t>
            </a:r>
          </a:p>
          <a:p>
            <a:r>
              <a:rPr lang="en-US" sz="4000" dirty="0"/>
              <a:t>- create index variable (int) to point head and tail</a:t>
            </a:r>
          </a:p>
          <a:p>
            <a:pPr marL="0" indent="0">
              <a:buNone/>
            </a:pPr>
            <a:endParaRPr lang="th-TH" sz="4000" dirty="0"/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7F47BB9-3A2D-1039-B530-AC77FC550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62" y="3290033"/>
            <a:ext cx="5893790" cy="288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2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1DAC-D02F-5019-5798-89F996FF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2538-F3B0-55C8-6F9C-EA511EE73314}"/>
              </a:ext>
            </a:extLst>
          </p:cNvPr>
          <p:cNvSpPr txBox="1"/>
          <p:nvPr/>
        </p:nvSpPr>
        <p:spPr>
          <a:xfrm>
            <a:off x="471880" y="2017201"/>
            <a:ext cx="662520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enqueue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sz="24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items[</a:t>
            </a:r>
            <a:r>
              <a:rPr lang="fr-F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fr-FR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7FC447-3A82-CE36-3F53-294E97F80FE1}"/>
              </a:ext>
            </a:extLst>
          </p:cNvPr>
          <p:cNvSpPr txBox="1"/>
          <p:nvPr/>
        </p:nvSpPr>
        <p:spPr>
          <a:xfrm>
            <a:off x="471880" y="4058866"/>
            <a:ext cx="85714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dequeue(){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2598335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5186-595D-36A1-BEA9-D9288DA6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7058F5-4544-771D-1048-28BCEC80D296}"/>
              </a:ext>
            </a:extLst>
          </p:cNvPr>
          <p:cNvSpPr txBox="1"/>
          <p:nvPr/>
        </p:nvSpPr>
        <p:spPr>
          <a:xfrm>
            <a:off x="538992" y="2021314"/>
            <a:ext cx="717049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Queue(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capacity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 =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capacity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CC94866-D25B-4358-86E9-805BFDBA0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865683"/>
              </p:ext>
            </p:extLst>
          </p:nvPr>
        </p:nvGraphicFramePr>
        <p:xfrm>
          <a:off x="2392260" y="4892041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9F55B49-4E2A-E1F2-B919-10C99DDF1BA6}"/>
              </a:ext>
            </a:extLst>
          </p:cNvPr>
          <p:cNvSpPr txBox="1"/>
          <p:nvPr/>
        </p:nvSpPr>
        <p:spPr>
          <a:xfrm>
            <a:off x="2392260" y="4331608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F75910-8D64-39C8-78B7-E123B137537B}"/>
              </a:ext>
            </a:extLst>
          </p:cNvPr>
          <p:cNvSpPr txBox="1"/>
          <p:nvPr/>
        </p:nvSpPr>
        <p:spPr>
          <a:xfrm>
            <a:off x="1277248" y="5475076"/>
            <a:ext cx="1013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-1</a:t>
            </a:r>
            <a:endParaRPr lang="th-TH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F987C-7A5D-FF94-BDEF-4144EFB4D380}"/>
              </a:ext>
            </a:extLst>
          </p:cNvPr>
          <p:cNvSpPr txBox="1"/>
          <p:nvPr/>
        </p:nvSpPr>
        <p:spPr>
          <a:xfrm>
            <a:off x="7359244" y="2237482"/>
            <a:ext cx="373100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-1</a:t>
            </a:r>
          </a:p>
        </p:txBody>
      </p:sp>
    </p:spTree>
    <p:extLst>
      <p:ext uri="{BB962C8B-B14F-4D97-AF65-F5344CB8AC3E}">
        <p14:creationId xmlns:p14="http://schemas.microsoft.com/office/powerpoint/2010/main" val="3651147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595510"/>
            <a:ext cx="31857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0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1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0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2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E119EF7-1EE2-B6A5-4C6E-1D336929C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103765"/>
              </p:ext>
            </p:extLst>
          </p:nvPr>
        </p:nvGraphicFramePr>
        <p:xfrm>
          <a:off x="3684165" y="915205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083AFF-0DEE-73F7-C08A-E8EFBA01648D}"/>
              </a:ext>
            </a:extLst>
          </p:cNvPr>
          <p:cNvSpPr txBox="1"/>
          <p:nvPr/>
        </p:nvSpPr>
        <p:spPr>
          <a:xfrm>
            <a:off x="3608181" y="39619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3179B2-DE7A-EE30-8FBE-201C7827AFC5}"/>
              </a:ext>
            </a:extLst>
          </p:cNvPr>
          <p:cNvSpPr txBox="1"/>
          <p:nvPr/>
        </p:nvSpPr>
        <p:spPr>
          <a:xfrm>
            <a:off x="3617715" y="1452987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1994FDC8-9971-090B-8CF2-0FDDFBFA6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650283"/>
              </p:ext>
            </p:extLst>
          </p:nvPr>
        </p:nvGraphicFramePr>
        <p:xfrm>
          <a:off x="3684165" y="2759589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C823530-9F64-CBE5-424C-CC7EB6955FF5}"/>
              </a:ext>
            </a:extLst>
          </p:cNvPr>
          <p:cNvSpPr txBox="1"/>
          <p:nvPr/>
        </p:nvSpPr>
        <p:spPr>
          <a:xfrm>
            <a:off x="3617715" y="2194107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C01A9F-C16E-F417-C1BE-3686A24DCD56}"/>
              </a:ext>
            </a:extLst>
          </p:cNvPr>
          <p:cNvSpPr txBox="1"/>
          <p:nvPr/>
        </p:nvSpPr>
        <p:spPr>
          <a:xfrm>
            <a:off x="4531748" y="3244668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1</a:t>
            </a:r>
            <a:endParaRPr lang="th-TH" sz="3600" dirty="0"/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735784"/>
              </p:ext>
            </p:extLst>
          </p:nvPr>
        </p:nvGraphicFramePr>
        <p:xfrm>
          <a:off x="3684165" y="4565210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3584707" y="4017563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5329130" y="5067564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2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927057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2661524"/>
            <a:ext cx="31857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590701"/>
              </p:ext>
            </p:extLst>
          </p:nvPr>
        </p:nvGraphicFramePr>
        <p:xfrm>
          <a:off x="3441118" y="2803522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4196128" y="2086192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5018972" y="3320737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2</a:t>
            </a:r>
            <a:endParaRPr lang="th-TH" sz="36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23EAB0D-2A4B-46D0-EAB6-5552B10DD0F5}"/>
              </a:ext>
            </a:extLst>
          </p:cNvPr>
          <p:cNvCxnSpPr/>
          <p:nvPr/>
        </p:nvCxnSpPr>
        <p:spPr>
          <a:xfrm>
            <a:off x="2273417" y="1342239"/>
            <a:ext cx="1359016" cy="1319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760A4AE-E955-5F7F-AC21-835A3C10E3A5}"/>
              </a:ext>
            </a:extLst>
          </p:cNvPr>
          <p:cNvSpPr txBox="1"/>
          <p:nvPr/>
        </p:nvSpPr>
        <p:spPr>
          <a:xfrm>
            <a:off x="1115736" y="713064"/>
            <a:ext cx="1305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Return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989641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16F2D7-C1A4-20B6-F169-7F1EA1E055A3}"/>
              </a:ext>
            </a:extLst>
          </p:cNvPr>
          <p:cNvSpPr txBox="1"/>
          <p:nvPr/>
        </p:nvSpPr>
        <p:spPr>
          <a:xfrm>
            <a:off x="255398" y="595510"/>
            <a:ext cx="318572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3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4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-&gt; 1</a:t>
            </a:r>
          </a:p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ail_idx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-&gt; 5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4406B15C-2155-530C-341F-806DF7BBE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495160"/>
              </p:ext>
            </p:extLst>
          </p:nvPr>
        </p:nvGraphicFramePr>
        <p:xfrm>
          <a:off x="3726110" y="1092877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7D2AC82-5968-32D7-30EA-C49DF163DE71}"/>
              </a:ext>
            </a:extLst>
          </p:cNvPr>
          <p:cNvSpPr txBox="1"/>
          <p:nvPr/>
        </p:nvSpPr>
        <p:spPr>
          <a:xfrm>
            <a:off x="4507315" y="59551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FDA032-CDCD-2660-098B-3CB00B4D1045}"/>
              </a:ext>
            </a:extLst>
          </p:cNvPr>
          <p:cNvSpPr txBox="1"/>
          <p:nvPr/>
        </p:nvSpPr>
        <p:spPr>
          <a:xfrm>
            <a:off x="6096000" y="160540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3</a:t>
            </a:r>
            <a:endParaRPr lang="th-TH" sz="3600" dirty="0"/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04060F18-61DE-5F7D-79E9-D3FA7ED3BC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328365"/>
              </p:ext>
            </p:extLst>
          </p:nvPr>
        </p:nvGraphicFramePr>
        <p:xfrm>
          <a:off x="3726110" y="2820603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EBA8183-4E23-7048-1059-616D0CFDF186}"/>
              </a:ext>
            </a:extLst>
          </p:cNvPr>
          <p:cNvSpPr txBox="1"/>
          <p:nvPr/>
        </p:nvSpPr>
        <p:spPr>
          <a:xfrm>
            <a:off x="4481490" y="232073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5011B5-9026-6214-CBFE-1B46BFD351D5}"/>
              </a:ext>
            </a:extLst>
          </p:cNvPr>
          <p:cNvSpPr txBox="1"/>
          <p:nvPr/>
        </p:nvSpPr>
        <p:spPr>
          <a:xfrm>
            <a:off x="7010033" y="333062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graphicFrame>
        <p:nvGraphicFramePr>
          <p:cNvPr id="15" name="Table 6">
            <a:extLst>
              <a:ext uri="{FF2B5EF4-FFF2-40B4-BE49-F238E27FC236}">
                <a16:creationId xmlns:a16="http://schemas.microsoft.com/office/drawing/2014/main" id="{4424EB72-C0BB-167F-BC1E-5BB4C1CA5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975334"/>
              </p:ext>
            </p:extLst>
          </p:nvPr>
        </p:nvGraphicFramePr>
        <p:xfrm>
          <a:off x="3726110" y="4679858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923478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2894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06569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029295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778269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361577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200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F54CC3C-98BB-7B1D-5680-3B16C80AD0FB}"/>
              </a:ext>
            </a:extLst>
          </p:cNvPr>
          <p:cNvSpPr txBox="1"/>
          <p:nvPr/>
        </p:nvSpPr>
        <p:spPr>
          <a:xfrm>
            <a:off x="4494968" y="4190551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C85D91-F12E-4284-BF56-DB0E071CC8B3}"/>
              </a:ext>
            </a:extLst>
          </p:cNvPr>
          <p:cNvSpPr txBox="1"/>
          <p:nvPr/>
        </p:nvSpPr>
        <p:spPr>
          <a:xfrm>
            <a:off x="7790110" y="5193633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5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2094661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6A1D2E-259F-D96D-EE8E-EFB292433394}"/>
              </a:ext>
            </a:extLst>
          </p:cNvPr>
          <p:cNvSpPr txBox="1"/>
          <p:nvPr/>
        </p:nvSpPr>
        <p:spPr>
          <a:xfrm>
            <a:off x="346047" y="780445"/>
            <a:ext cx="81268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Consolas" panose="020B0609020204030204" pitchFamily="49" charset="0"/>
              </a:rPr>
              <a:t>Code :</a:t>
            </a:r>
          </a:p>
          <a:p>
            <a:endParaRPr lang="en-US" sz="2400" b="0" dirty="0"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9834B-FB82-5A61-53B9-8C45C1701245}"/>
              </a:ext>
            </a:extLst>
          </p:cNvPr>
          <p:cNvSpPr txBox="1"/>
          <p:nvPr/>
        </p:nvSpPr>
        <p:spPr>
          <a:xfrm>
            <a:off x="9680896" y="939567"/>
            <a:ext cx="133402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Result :</a:t>
            </a:r>
            <a:endParaRPr lang="th-TH" sz="4000" dirty="0"/>
          </a:p>
          <a:p>
            <a:r>
              <a:rPr lang="th-TH" sz="4000" dirty="0"/>
              <a:t>1</a:t>
            </a:r>
          </a:p>
          <a:p>
            <a:r>
              <a:rPr lang="th-TH" sz="4000" dirty="0"/>
              <a:t>10</a:t>
            </a:r>
          </a:p>
          <a:p>
            <a:r>
              <a:rPr lang="th-TH" sz="4000" dirty="0"/>
              <a:t>100</a:t>
            </a:r>
          </a:p>
          <a:p>
            <a:r>
              <a:rPr lang="th-TH" sz="4000" dirty="0"/>
              <a:t>2</a:t>
            </a:r>
          </a:p>
          <a:p>
            <a:r>
              <a:rPr lang="th-TH" sz="4000" dirty="0"/>
              <a:t>20</a:t>
            </a:r>
          </a:p>
          <a:p>
            <a:r>
              <a:rPr lang="th-TH" sz="4000" dirty="0"/>
              <a:t>200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9331F0-C7C8-D7A2-BF7D-E93B85BA48A2}"/>
              </a:ext>
            </a:extLst>
          </p:cNvPr>
          <p:cNvSpPr txBox="1"/>
          <p:nvPr/>
        </p:nvSpPr>
        <p:spPr>
          <a:xfrm>
            <a:off x="3372374" y="5419288"/>
            <a:ext cx="35221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First in First out!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189896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BE39-39BE-AD12-3FF4-9220F34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E1D8C-BF30-A31A-9623-58C6873E6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linear data structure / </a:t>
            </a:r>
            <a:r>
              <a:rPr lang="th-TH" sz="4400" dirty="0"/>
              <a:t>เป็น </a:t>
            </a:r>
            <a:r>
              <a:rPr lang="en-US" sz="4400" dirty="0"/>
              <a:t>data structure </a:t>
            </a:r>
            <a:r>
              <a:rPr lang="th-TH" sz="4400" dirty="0"/>
              <a:t>แบบ </a:t>
            </a:r>
            <a:r>
              <a:rPr lang="en-US" sz="4400" dirty="0"/>
              <a:t>linear</a:t>
            </a:r>
          </a:p>
          <a:p>
            <a:r>
              <a:rPr lang="en-US" sz="4400" dirty="0"/>
              <a:t>- AKA. FILO (first in last out) or LIFO (last in first out)</a:t>
            </a:r>
          </a:p>
          <a:p>
            <a:r>
              <a:rPr lang="en-US" sz="4400" dirty="0"/>
              <a:t>- open just font side</a:t>
            </a:r>
          </a:p>
          <a:p>
            <a:r>
              <a:rPr lang="en-US" sz="4400" dirty="0"/>
              <a:t>- </a:t>
            </a:r>
            <a:r>
              <a:rPr lang="th-TH" sz="4400" dirty="0"/>
              <a:t>เข้าถึงได้จากด้านหน้าเท่านั้น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C8297-DEA2-D66B-B257-F470AD16BE3F}"/>
              </a:ext>
            </a:extLst>
          </p:cNvPr>
          <p:cNvSpPr txBox="1"/>
          <p:nvPr/>
        </p:nvSpPr>
        <p:spPr>
          <a:xfrm>
            <a:off x="2404145" y="5184287"/>
            <a:ext cx="86905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/>
              <a:t>void push(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) &amp;  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 pop()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029074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B66D798-EAE0-C5D0-FC39-A97A2336A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147" y="281130"/>
            <a:ext cx="7349404" cy="587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188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E6CF-F9B3-78F8-B4BF-C81BB3313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  <a:endParaRPr lang="th-TH" dirty="0"/>
          </a:p>
        </p:txBody>
      </p:sp>
      <p:pic>
        <p:nvPicPr>
          <p:cNvPr id="3074" name="Picture 2" descr="Stack Data Structure">
            <a:extLst>
              <a:ext uri="{FF2B5EF4-FFF2-40B4-BE49-F238E27FC236}">
                <a16:creationId xmlns:a16="http://schemas.microsoft.com/office/drawing/2014/main" id="{AC6D78FF-E468-CD66-0D3F-3EDB192303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942" y="2043113"/>
            <a:ext cx="6772115" cy="396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841FD-CF7B-1A47-596C-F572BDB65D0F}"/>
              </a:ext>
            </a:extLst>
          </p:cNvPr>
          <p:cNvSpPr txBox="1"/>
          <p:nvPr/>
        </p:nvSpPr>
        <p:spPr>
          <a:xfrm>
            <a:off x="7796168" y="6488668"/>
            <a:ext cx="41078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https://www.geeksforgeeks.org/stack-data-structure/</a:t>
            </a:r>
          </a:p>
        </p:txBody>
      </p:sp>
    </p:spTree>
    <p:extLst>
      <p:ext uri="{BB962C8B-B14F-4D97-AF65-F5344CB8AC3E}">
        <p14:creationId xmlns:p14="http://schemas.microsoft.com/office/powerpoint/2010/main" val="4030267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E334F8-CE2E-1DC1-1C00-1833E6DA6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5" y="1114425"/>
            <a:ext cx="706755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Push (item)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add item into top of stack</a:t>
            </a:r>
          </a:p>
          <a:p>
            <a:r>
              <a:rPr lang="en-US" sz="5400" dirty="0"/>
              <a:t>- </a:t>
            </a:r>
            <a:r>
              <a:rPr lang="th-TH" sz="5400" dirty="0"/>
              <a:t>เพิ่ม </a:t>
            </a:r>
            <a:r>
              <a:rPr lang="en-US" sz="5400" dirty="0"/>
              <a:t>item </a:t>
            </a:r>
            <a:r>
              <a:rPr lang="th-TH" sz="5400" dirty="0"/>
              <a:t>เข้าไปด้านบนสุดของ </a:t>
            </a:r>
            <a:r>
              <a:rPr lang="en-US" sz="5400" dirty="0"/>
              <a:t>stack</a:t>
            </a:r>
          </a:p>
          <a:p>
            <a:r>
              <a:rPr lang="en-US" sz="5400" dirty="0"/>
              <a:t>- return bool -&gt; success or not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150224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pop ()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take top item out of stack</a:t>
            </a:r>
          </a:p>
          <a:p>
            <a:r>
              <a:rPr lang="en-US" sz="5400" dirty="0"/>
              <a:t>- </a:t>
            </a:r>
            <a:r>
              <a:rPr lang="th-TH" sz="5400" dirty="0"/>
              <a:t>เอา </a:t>
            </a:r>
            <a:r>
              <a:rPr lang="en-US" sz="5400" dirty="0"/>
              <a:t>item </a:t>
            </a:r>
            <a:r>
              <a:rPr lang="th-TH" sz="5400" dirty="0"/>
              <a:t>ที่อยุ่บนสุดออกมา</a:t>
            </a:r>
            <a:endParaRPr lang="en-US" sz="5400" dirty="0"/>
          </a:p>
          <a:p>
            <a:r>
              <a:rPr lang="en-US" sz="5400" dirty="0"/>
              <a:t>- return item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2965154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973B9-ED67-B029-C492-DC08F25C19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7164" y="107156"/>
            <a:ext cx="2189018" cy="927317"/>
          </a:xfrm>
        </p:spPr>
        <p:txBody>
          <a:bodyPr/>
          <a:lstStyle/>
          <a:p>
            <a:r>
              <a:rPr lang="en-US" dirty="0"/>
              <a:t>Push(item)</a:t>
            </a:r>
            <a:endParaRPr lang="th-TH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FC9D896-DB2D-3C32-515E-4A68A1E6E24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46" y="342322"/>
            <a:ext cx="7241309" cy="5707942"/>
          </a:xfrm>
        </p:spPr>
      </p:pic>
    </p:spTree>
    <p:extLst>
      <p:ext uri="{BB962C8B-B14F-4D97-AF65-F5344CB8AC3E}">
        <p14:creationId xmlns:p14="http://schemas.microsoft.com/office/powerpoint/2010/main" val="3488470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973B9-ED67-B029-C492-DC08F25C19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7164" y="107156"/>
            <a:ext cx="2189018" cy="927317"/>
          </a:xfrm>
        </p:spPr>
        <p:txBody>
          <a:bodyPr/>
          <a:lstStyle/>
          <a:p>
            <a:r>
              <a:rPr lang="en-US" dirty="0"/>
              <a:t>pop()</a:t>
            </a:r>
            <a:endParaRPr lang="th-TH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D4FD626-2CD7-0F30-7F1E-EF716A328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968" y="444092"/>
            <a:ext cx="8181975" cy="5600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0603EF-C894-9487-3894-282C8807D56B}"/>
              </a:ext>
            </a:extLst>
          </p:cNvPr>
          <p:cNvSpPr txBox="1"/>
          <p:nvPr/>
        </p:nvSpPr>
        <p:spPr>
          <a:xfrm>
            <a:off x="438488" y="5293453"/>
            <a:ext cx="23310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Return C</a:t>
            </a:r>
            <a:endParaRPr lang="th-TH" sz="6000" b="1" dirty="0"/>
          </a:p>
        </p:txBody>
      </p:sp>
    </p:spTree>
    <p:extLst>
      <p:ext uri="{BB962C8B-B14F-4D97-AF65-F5344CB8AC3E}">
        <p14:creationId xmlns:p14="http://schemas.microsoft.com/office/powerpoint/2010/main" val="262346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D9C1-3891-BE61-1EF3-919DACDB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AD4F-6209-79A5-4806-01C2AB8CC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886" y="1987194"/>
            <a:ext cx="8524892" cy="1938854"/>
          </a:xfrm>
        </p:spPr>
        <p:txBody>
          <a:bodyPr>
            <a:normAutofit/>
          </a:bodyPr>
          <a:lstStyle/>
          <a:p>
            <a:r>
              <a:rPr lang="en-US" sz="4000" dirty="0"/>
              <a:t>- create array of item (such as array of int, char, float)</a:t>
            </a:r>
          </a:p>
          <a:p>
            <a:r>
              <a:rPr lang="en-US" sz="4000" dirty="0"/>
              <a:t>- create index variable (int) to point top</a:t>
            </a:r>
          </a:p>
          <a:p>
            <a:pPr marL="0" indent="0">
              <a:buNone/>
            </a:pPr>
            <a:endParaRPr lang="th-TH" sz="4000" dirty="0"/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6574F959-10E6-59B6-5764-9398058A5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266" y="1987194"/>
            <a:ext cx="5680203" cy="406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9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1DAC-D02F-5019-5798-89F996FF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by array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2538-F3B0-55C8-6F9C-EA511EE73314}"/>
              </a:ext>
            </a:extLst>
          </p:cNvPr>
          <p:cNvSpPr txBox="1"/>
          <p:nvPr/>
        </p:nvSpPr>
        <p:spPr>
          <a:xfrm>
            <a:off x="471880" y="2017201"/>
            <a:ext cx="662520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push(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2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   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7FC447-3A82-CE36-3F53-294E97F80FE1}"/>
              </a:ext>
            </a:extLst>
          </p:cNvPr>
          <p:cNvSpPr txBox="1"/>
          <p:nvPr/>
        </p:nvSpPr>
        <p:spPr>
          <a:xfrm>
            <a:off x="471880" y="4058866"/>
            <a:ext cx="85714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pop(){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items[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95315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6B132BB-9BB0-592E-3C43-14CB2A3A0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639763"/>
              </p:ext>
            </p:extLst>
          </p:nvPr>
        </p:nvGraphicFramePr>
        <p:xfrm>
          <a:off x="116793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0787B1-B755-CEBD-45B4-3EB4AA2B0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540386"/>
              </p:ext>
            </p:extLst>
          </p:nvPr>
        </p:nvGraphicFramePr>
        <p:xfrm>
          <a:off x="384690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F1DF453-93F1-9A59-F08E-68897611A760}"/>
              </a:ext>
            </a:extLst>
          </p:cNvPr>
          <p:cNvSpPr txBox="1"/>
          <p:nvPr/>
        </p:nvSpPr>
        <p:spPr>
          <a:xfrm>
            <a:off x="1064114" y="4983060"/>
            <a:ext cx="11705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</a:t>
            </a:r>
          </a:p>
          <a:p>
            <a:pPr algn="ctr"/>
            <a:r>
              <a:rPr lang="en-US" sz="2800" dirty="0"/>
              <a:t>Top = -1</a:t>
            </a:r>
            <a:endParaRPr lang="th-TH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003022-F195-5AB0-3D84-6A0031524EB4}"/>
              </a:ext>
            </a:extLst>
          </p:cNvPr>
          <p:cNvSpPr txBox="1"/>
          <p:nvPr/>
        </p:nvSpPr>
        <p:spPr>
          <a:xfrm>
            <a:off x="3434485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0</a:t>
            </a:r>
            <a:endParaRPr lang="th-TH" sz="32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D564FC9-54DB-F2D4-233F-FDC3E8F2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194744"/>
              </p:ext>
            </p:extLst>
          </p:nvPr>
        </p:nvGraphicFramePr>
        <p:xfrm>
          <a:off x="6508420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58A513-4494-5B73-9417-B6ED4C65C76D}"/>
              </a:ext>
            </a:extLst>
          </p:cNvPr>
          <p:cNvSpPr txBox="1"/>
          <p:nvPr/>
        </p:nvSpPr>
        <p:spPr>
          <a:xfrm>
            <a:off x="6096000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1</a:t>
            </a:r>
            <a:endParaRPr lang="th-TH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C316930-E895-86E2-C033-F9827B67FD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268930"/>
              </p:ext>
            </p:extLst>
          </p:nvPr>
        </p:nvGraphicFramePr>
        <p:xfrm>
          <a:off x="9363006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E8E51A-A5CD-0A4B-6F77-075D411E4ADB}"/>
              </a:ext>
            </a:extLst>
          </p:cNvPr>
          <p:cNvSpPr txBox="1"/>
          <p:nvPr/>
        </p:nvSpPr>
        <p:spPr>
          <a:xfrm>
            <a:off x="8950586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2142521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D05C58D-CEFB-9421-D547-4A2FFBEB0E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93536"/>
              </p:ext>
            </p:extLst>
          </p:nvPr>
        </p:nvGraphicFramePr>
        <p:xfrm>
          <a:off x="1267630" y="862278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A90CC9A-3F8D-B08B-822D-DF85E1E6FD8C}"/>
              </a:ext>
            </a:extLst>
          </p:cNvPr>
          <p:cNvSpPr txBox="1"/>
          <p:nvPr/>
        </p:nvSpPr>
        <p:spPr>
          <a:xfrm>
            <a:off x="855210" y="4999836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resume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0A3DC53-60FC-BF31-CAC4-931BCC8B9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287311"/>
              </p:ext>
            </p:extLst>
          </p:nvPr>
        </p:nvGraphicFramePr>
        <p:xfrm>
          <a:off x="4700125" y="862278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B26B40-C250-4F41-AE88-4369960771A7}"/>
              </a:ext>
            </a:extLst>
          </p:cNvPr>
          <p:cNvSpPr txBox="1"/>
          <p:nvPr/>
        </p:nvSpPr>
        <p:spPr>
          <a:xfrm>
            <a:off x="4452183" y="4999836"/>
            <a:ext cx="145875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algn="ctr"/>
            <a:r>
              <a:rPr lang="en-US" sz="3200" dirty="0"/>
              <a:t>Top = 1</a:t>
            </a:r>
            <a:endParaRPr lang="th-TH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1AAA193-E227-5BA5-453B-1B17EF981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41665"/>
              </p:ext>
            </p:extLst>
          </p:nvPr>
        </p:nvGraphicFramePr>
        <p:xfrm>
          <a:off x="6767119" y="393434"/>
          <a:ext cx="962870" cy="6728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</a:tbl>
          </a:graphicData>
        </a:graphic>
      </p:graphicFrame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AF2216A6-7C3F-98BE-60FF-DA4C29F5FCD6}"/>
              </a:ext>
            </a:extLst>
          </p:cNvPr>
          <p:cNvCxnSpPr/>
          <p:nvPr/>
        </p:nvCxnSpPr>
        <p:spPr>
          <a:xfrm flipV="1">
            <a:off x="5181559" y="663623"/>
            <a:ext cx="1585560" cy="132435"/>
          </a:xfrm>
          <a:prstGeom prst="bentConnector3">
            <a:avLst>
              <a:gd name="adj1" fmla="val 132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7112CE2-14A9-1839-66C1-CE1EECE5F3E0}"/>
              </a:ext>
            </a:extLst>
          </p:cNvPr>
          <p:cNvSpPr txBox="1"/>
          <p:nvPr/>
        </p:nvSpPr>
        <p:spPr>
          <a:xfrm>
            <a:off x="7164199" y="3044279"/>
            <a:ext cx="1305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Return</a:t>
            </a:r>
            <a:endParaRPr lang="th-TH" sz="4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53878F1-0DD9-4403-0A9C-A58260F61D7A}"/>
              </a:ext>
            </a:extLst>
          </p:cNvPr>
          <p:cNvCxnSpPr>
            <a:cxnSpLocks/>
          </p:cNvCxnSpPr>
          <p:nvPr/>
        </p:nvCxnSpPr>
        <p:spPr>
          <a:xfrm flipH="1" flipV="1">
            <a:off x="7348756" y="1308683"/>
            <a:ext cx="381233" cy="1572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348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D2DD-B4D2-9E71-5773-9081157A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&amp; 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61E8F-943D-775E-8C6D-DD5D1AADB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fundamental data struct</a:t>
            </a:r>
          </a:p>
          <a:p>
            <a:r>
              <a:rPr lang="en-US" sz="4000" dirty="0"/>
              <a:t>- simple concept</a:t>
            </a:r>
          </a:p>
          <a:p>
            <a:r>
              <a:rPr lang="en-US" sz="4000" dirty="0"/>
              <a:t>- fundamental </a:t>
            </a:r>
            <a:r>
              <a:rPr lang="en-US" sz="4000" u="sng" dirty="0"/>
              <a:t>operator</a:t>
            </a:r>
          </a:p>
          <a:p>
            <a:r>
              <a:rPr lang="en-US" sz="4000" dirty="0"/>
              <a:t>- use to build more advance struct</a:t>
            </a:r>
            <a:endParaRPr lang="th-TH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C2C36-35F1-666C-2531-2FA52A009A83}"/>
              </a:ext>
            </a:extLst>
          </p:cNvPr>
          <p:cNvSpPr txBox="1"/>
          <p:nvPr/>
        </p:nvSpPr>
        <p:spPr>
          <a:xfrm>
            <a:off x="7113865" y="2306972"/>
            <a:ext cx="3320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 most important topic!</a:t>
            </a:r>
            <a:endParaRPr lang="th-TH" sz="36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3A9C41-41CE-268F-F69A-A7EAD2A99E49}"/>
              </a:ext>
            </a:extLst>
          </p:cNvPr>
          <p:cNvCxnSpPr>
            <a:stCxn id="4" idx="1"/>
          </p:cNvCxnSpPr>
          <p:nvPr/>
        </p:nvCxnSpPr>
        <p:spPr>
          <a:xfrm flipH="1">
            <a:off x="4874004" y="2630138"/>
            <a:ext cx="2239861" cy="9603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252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6B132BB-9BB0-592E-3C43-14CB2A3A0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119431"/>
              </p:ext>
            </p:extLst>
          </p:nvPr>
        </p:nvGraphicFramePr>
        <p:xfrm>
          <a:off x="116793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endParaRPr lang="th-T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0787B1-B755-CEBD-45B4-3EB4AA2B0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153473"/>
              </p:ext>
            </p:extLst>
          </p:nvPr>
        </p:nvGraphicFramePr>
        <p:xfrm>
          <a:off x="3846905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F1DF453-93F1-9A59-F08E-68897611A760}"/>
              </a:ext>
            </a:extLst>
          </p:cNvPr>
          <p:cNvSpPr txBox="1"/>
          <p:nvPr/>
        </p:nvSpPr>
        <p:spPr>
          <a:xfrm>
            <a:off x="965529" y="4983060"/>
            <a:ext cx="136768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resume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en-US" sz="2800" dirty="0"/>
              <a:t>Top = 1</a:t>
            </a:r>
            <a:endParaRPr lang="th-TH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003022-F195-5AB0-3D84-6A0031524EB4}"/>
              </a:ext>
            </a:extLst>
          </p:cNvPr>
          <p:cNvSpPr txBox="1"/>
          <p:nvPr/>
        </p:nvSpPr>
        <p:spPr>
          <a:xfrm>
            <a:off x="3434485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2</a:t>
            </a:r>
            <a:endParaRPr lang="th-TH" sz="32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D564FC9-54DB-F2D4-233F-FDC3E8F2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411250"/>
              </p:ext>
            </p:extLst>
          </p:nvPr>
        </p:nvGraphicFramePr>
        <p:xfrm>
          <a:off x="6508420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958A513-4494-5B73-9417-B6ED4C65C76D}"/>
              </a:ext>
            </a:extLst>
          </p:cNvPr>
          <p:cNvSpPr txBox="1"/>
          <p:nvPr/>
        </p:nvSpPr>
        <p:spPr>
          <a:xfrm>
            <a:off x="6096000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3</a:t>
            </a:r>
            <a:endParaRPr lang="th-TH" sz="32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C316930-E895-86E2-C033-F9827B67FD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335191"/>
              </p:ext>
            </p:extLst>
          </p:nvPr>
        </p:nvGraphicFramePr>
        <p:xfrm>
          <a:off x="9363006" y="853890"/>
          <a:ext cx="962870" cy="4036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2870">
                  <a:extLst>
                    <a:ext uri="{9D8B030D-6E8A-4147-A177-3AD203B41FA5}">
                      <a16:colId xmlns:a16="http://schemas.microsoft.com/office/drawing/2014/main" val="25359446"/>
                    </a:ext>
                  </a:extLst>
                </a:gridCol>
              </a:tblGrid>
              <a:tr h="672815">
                <a:tc>
                  <a:txBody>
                    <a:bodyPr/>
                    <a:lstStyle/>
                    <a:p>
                      <a:pPr algn="ctr"/>
                      <a:endParaRPr lang="th-TH" sz="3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49688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146872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80706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6248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10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61797"/>
                  </a:ext>
                </a:extLst>
              </a:tr>
              <a:tr h="67281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  <a:endParaRPr lang="th-TH" sz="3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83066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E8E51A-A5CD-0A4B-6F77-075D411E4ADB}"/>
              </a:ext>
            </a:extLst>
          </p:cNvPr>
          <p:cNvSpPr txBox="1"/>
          <p:nvPr/>
        </p:nvSpPr>
        <p:spPr>
          <a:xfrm>
            <a:off x="8950586" y="4991448"/>
            <a:ext cx="197789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sz="3200" dirty="0"/>
              <a:t>Top = 4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40617503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6A1D2E-259F-D96D-EE8E-EFB292433394}"/>
              </a:ext>
            </a:extLst>
          </p:cNvPr>
          <p:cNvSpPr txBox="1"/>
          <p:nvPr/>
        </p:nvSpPr>
        <p:spPr>
          <a:xfrm>
            <a:off x="346047" y="780445"/>
            <a:ext cx="81268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effectLst/>
                <a:latin typeface="Consolas" panose="020B0609020204030204" pitchFamily="49" charset="0"/>
              </a:rPr>
              <a:t>Code :</a:t>
            </a:r>
          </a:p>
          <a:p>
            <a:endParaRPr lang="en-US" sz="2400" b="0" dirty="0"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s.push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s.pop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400" b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9834B-FB82-5A61-53B9-8C45C1701245}"/>
              </a:ext>
            </a:extLst>
          </p:cNvPr>
          <p:cNvSpPr txBox="1"/>
          <p:nvPr/>
        </p:nvSpPr>
        <p:spPr>
          <a:xfrm>
            <a:off x="9680896" y="939567"/>
            <a:ext cx="133402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Result :</a:t>
            </a:r>
            <a:endParaRPr lang="th-TH" sz="4000" dirty="0"/>
          </a:p>
          <a:p>
            <a:r>
              <a:rPr lang="th-TH" sz="4000" dirty="0"/>
              <a:t>100</a:t>
            </a:r>
          </a:p>
          <a:p>
            <a:r>
              <a:rPr lang="th-TH" sz="4000" dirty="0"/>
              <a:t>200</a:t>
            </a:r>
          </a:p>
          <a:p>
            <a:r>
              <a:rPr lang="th-TH" sz="4000" dirty="0"/>
              <a:t>20</a:t>
            </a:r>
          </a:p>
          <a:p>
            <a:r>
              <a:rPr lang="th-TH" sz="4000" dirty="0"/>
              <a:t>2</a:t>
            </a:r>
          </a:p>
          <a:p>
            <a:r>
              <a:rPr lang="th-TH" sz="4000" dirty="0"/>
              <a:t>10</a:t>
            </a:r>
          </a:p>
          <a:p>
            <a:r>
              <a:rPr lang="th-TH" sz="4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54389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F218D2-61DD-596C-4461-4041755A5E61}"/>
              </a:ext>
            </a:extLst>
          </p:cNvPr>
          <p:cNvSpPr txBox="1"/>
          <p:nvPr/>
        </p:nvSpPr>
        <p:spPr>
          <a:xfrm>
            <a:off x="4816643" y="1686187"/>
            <a:ext cx="255871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/>
              <a:t>Quiz</a:t>
            </a:r>
            <a:endParaRPr lang="th-TH" sz="13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7A921-DF8F-E804-543D-7ED0D6F5A677}"/>
              </a:ext>
            </a:extLst>
          </p:cNvPr>
          <p:cNvSpPr txBox="1"/>
          <p:nvPr/>
        </p:nvSpPr>
        <p:spPr>
          <a:xfrm>
            <a:off x="260059" y="5721292"/>
            <a:ext cx="22862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Exceed capacity?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3969285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EC353-BB6C-AF74-9180-8D6F0AF3C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783" y="1820567"/>
            <a:ext cx="10685897" cy="4722846"/>
          </a:xfrm>
        </p:spPr>
        <p:txBody>
          <a:bodyPr>
            <a:normAutofit/>
          </a:bodyPr>
          <a:lstStyle/>
          <a:p>
            <a:r>
              <a:rPr lang="en-US" sz="3600" dirty="0"/>
              <a:t>- if we pop or dequeue while it don’t have any data, what will happen?</a:t>
            </a:r>
          </a:p>
          <a:p>
            <a:r>
              <a:rPr lang="en-US" sz="3600" dirty="0"/>
              <a:t>- </a:t>
            </a:r>
            <a:r>
              <a:rPr lang="th-TH" sz="3600" dirty="0"/>
              <a:t>ถ้า </a:t>
            </a:r>
            <a:r>
              <a:rPr lang="en-US" sz="3600" dirty="0"/>
              <a:t>pop </a:t>
            </a:r>
            <a:r>
              <a:rPr lang="th-TH" sz="3600" dirty="0"/>
              <a:t>หรือ </a:t>
            </a:r>
            <a:r>
              <a:rPr lang="en-US" sz="3600" dirty="0"/>
              <a:t>dequeue </a:t>
            </a:r>
            <a:r>
              <a:rPr lang="th-TH" sz="3600" dirty="0"/>
              <a:t>ในขณะที่ไม่มีข้อมูล</a:t>
            </a:r>
            <a:r>
              <a:rPr lang="en-US" sz="3600" dirty="0"/>
              <a:t> </a:t>
            </a:r>
            <a:r>
              <a:rPr lang="th-TH" sz="3600" dirty="0"/>
              <a:t>จะเกิดอะไรขึ้น</a:t>
            </a:r>
            <a:r>
              <a:rPr lang="en-US" sz="3600" dirty="0"/>
              <a:t>? </a:t>
            </a:r>
          </a:p>
          <a:p>
            <a:r>
              <a:rPr lang="en-US" sz="3600" dirty="0"/>
              <a:t>- if we push or enqueue item more than struct capacity, what will happen?</a:t>
            </a:r>
          </a:p>
          <a:p>
            <a:r>
              <a:rPr lang="en-US" sz="3600" dirty="0"/>
              <a:t>- </a:t>
            </a:r>
            <a:r>
              <a:rPr lang="th-TH" sz="3600" dirty="0"/>
              <a:t>ถ้า </a:t>
            </a:r>
            <a:r>
              <a:rPr lang="en-US" sz="3600" dirty="0"/>
              <a:t>push </a:t>
            </a:r>
            <a:r>
              <a:rPr lang="th-TH" sz="3600" dirty="0"/>
              <a:t>หรือ </a:t>
            </a:r>
            <a:r>
              <a:rPr lang="en-US" sz="3600" dirty="0"/>
              <a:t>enqueue item </a:t>
            </a:r>
            <a:r>
              <a:rPr lang="th-TH" sz="3600" dirty="0"/>
              <a:t>มากกว่าความจุของ </a:t>
            </a:r>
            <a:r>
              <a:rPr lang="en-US" sz="3600" dirty="0"/>
              <a:t>struct </a:t>
            </a:r>
            <a:r>
              <a:rPr lang="th-TH" sz="3600" dirty="0"/>
              <a:t>จะเกิดอะไรขึ้น</a:t>
            </a:r>
            <a:r>
              <a:rPr lang="en-US" sz="3600" dirty="0"/>
              <a:t>? </a:t>
            </a:r>
          </a:p>
          <a:p>
            <a:endParaRPr lang="en-US" sz="3600" dirty="0"/>
          </a:p>
          <a:p>
            <a:r>
              <a:rPr lang="en-US" sz="3600" dirty="0"/>
              <a:t>- how to prevent it?</a:t>
            </a:r>
          </a:p>
          <a:p>
            <a:r>
              <a:rPr lang="en-US" sz="3600" dirty="0"/>
              <a:t>- </a:t>
            </a:r>
            <a:r>
              <a:rPr lang="th-TH" sz="3600" dirty="0"/>
              <a:t>สามารถป้องกันได้อย่างไร</a:t>
            </a:r>
            <a:r>
              <a:rPr lang="en-US" sz="3600" dirty="0"/>
              <a:t>?</a:t>
            </a:r>
            <a:endParaRPr lang="th-TH" sz="36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A4CB772-9153-E83C-AB0B-963761470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734244"/>
            <a:ext cx="4051883" cy="79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494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9948-1BCD-1C5E-C2F2-5A9E5379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is_empty</a:t>
            </a:r>
            <a:r>
              <a:rPr lang="en-US" dirty="0"/>
              <a:t>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E5A9-29AE-2C88-CC03-1B3A8FBA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check if item empty before pop or dequeue</a:t>
            </a:r>
          </a:p>
          <a:p>
            <a:r>
              <a:rPr lang="en-US" sz="3600" dirty="0"/>
              <a:t>- </a:t>
            </a:r>
            <a:r>
              <a:rPr lang="th-TH" sz="3600" dirty="0"/>
              <a:t>เช็คว่ามี </a:t>
            </a:r>
            <a:r>
              <a:rPr lang="en-US" sz="3600" dirty="0"/>
              <a:t>item </a:t>
            </a:r>
            <a:r>
              <a:rPr lang="th-TH" sz="3600" dirty="0"/>
              <a:t>อยู่หรือไม่ก่อนการ </a:t>
            </a:r>
            <a:r>
              <a:rPr lang="en-US" sz="3600" dirty="0"/>
              <a:t>pop </a:t>
            </a:r>
            <a:r>
              <a:rPr lang="th-TH" sz="3600" dirty="0"/>
              <a:t>หรือ </a:t>
            </a:r>
            <a:r>
              <a:rPr lang="en-US" sz="3600" dirty="0"/>
              <a:t>dequeue</a:t>
            </a:r>
            <a:endParaRPr lang="th-TH" sz="3600" dirty="0"/>
          </a:p>
        </p:txBody>
      </p:sp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02102F3E-849D-9DFD-2CB6-B02118EEB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280604"/>
              </p:ext>
            </p:extLst>
          </p:nvPr>
        </p:nvGraphicFramePr>
        <p:xfrm>
          <a:off x="1396127" y="4404246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F2A7373-E255-8BD9-4677-D311753A05CA}"/>
              </a:ext>
            </a:extLst>
          </p:cNvPr>
          <p:cNvSpPr txBox="1"/>
          <p:nvPr/>
        </p:nvSpPr>
        <p:spPr>
          <a:xfrm>
            <a:off x="2197550" y="391558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C572FF-1021-B26C-0A2A-41649F33884D}"/>
              </a:ext>
            </a:extLst>
          </p:cNvPr>
          <p:cNvSpPr txBox="1"/>
          <p:nvPr/>
        </p:nvSpPr>
        <p:spPr>
          <a:xfrm>
            <a:off x="1396127" y="4861446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2A333EE-C06E-D530-33B1-4C03A1272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639065"/>
            <a:ext cx="4513277" cy="323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99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4BDC3-B2D9-8BD0-11CB-91220A93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empty</a:t>
            </a:r>
            <a:endParaRPr lang="th-TH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62545761-DCBF-AAFF-B5AD-1C5FF237F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972801"/>
              </p:ext>
            </p:extLst>
          </p:nvPr>
        </p:nvGraphicFramePr>
        <p:xfrm>
          <a:off x="725008" y="2558668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162335-3BA0-B4D1-D694-5C0350618603}"/>
              </a:ext>
            </a:extLst>
          </p:cNvPr>
          <p:cNvSpPr txBox="1"/>
          <p:nvPr/>
        </p:nvSpPr>
        <p:spPr>
          <a:xfrm>
            <a:off x="1480679" y="2069801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1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462D69-C4EE-AF35-49BE-F36B5A71D048}"/>
              </a:ext>
            </a:extLst>
          </p:cNvPr>
          <p:cNvSpPr txBox="1"/>
          <p:nvPr/>
        </p:nvSpPr>
        <p:spPr>
          <a:xfrm>
            <a:off x="680906" y="3015868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0</a:t>
            </a:r>
            <a:endParaRPr lang="th-TH" sz="3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80D6BC5-6CD6-BCA1-9D77-84F098090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564211"/>
              </p:ext>
            </p:extLst>
          </p:nvPr>
        </p:nvGraphicFramePr>
        <p:xfrm>
          <a:off x="680906" y="504978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BD1A4F7-7371-FB54-3302-630CC69302D9}"/>
              </a:ext>
            </a:extLst>
          </p:cNvPr>
          <p:cNvSpPr txBox="1"/>
          <p:nvPr/>
        </p:nvSpPr>
        <p:spPr>
          <a:xfrm>
            <a:off x="2207998" y="4509083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2</a:t>
            </a:r>
            <a:endParaRPr lang="th-TH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A0FAEE-DD01-79F9-B658-2D3098854932}"/>
              </a:ext>
            </a:extLst>
          </p:cNvPr>
          <p:cNvSpPr txBox="1"/>
          <p:nvPr/>
        </p:nvSpPr>
        <p:spPr>
          <a:xfrm>
            <a:off x="1436577" y="548562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1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6B8752-4772-526A-4DAD-F16C1E7E7AB8}"/>
              </a:ext>
            </a:extLst>
          </p:cNvPr>
          <p:cNvSpPr txBox="1"/>
          <p:nvPr/>
        </p:nvSpPr>
        <p:spPr>
          <a:xfrm>
            <a:off x="5061078" y="2178152"/>
            <a:ext cx="565024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EBAF31-447E-C3BB-9033-BD520A704606}"/>
              </a:ext>
            </a:extLst>
          </p:cNvPr>
          <p:cNvSpPr txBox="1"/>
          <p:nvPr/>
        </p:nvSpPr>
        <p:spPr>
          <a:xfrm>
            <a:off x="5212595" y="4678218"/>
            <a:ext cx="68339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 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CF5B33-7143-E556-BC19-707F096C8622}"/>
              </a:ext>
            </a:extLst>
          </p:cNvPr>
          <p:cNvSpPr txBox="1"/>
          <p:nvPr/>
        </p:nvSpPr>
        <p:spPr>
          <a:xfrm>
            <a:off x="7676082" y="3628890"/>
            <a:ext cx="671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OR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6721092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4BDC3-B2D9-8BD0-11CB-91220A93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stack empty</a:t>
            </a:r>
            <a:endParaRPr lang="th-TH" dirty="0"/>
          </a:p>
        </p:txBody>
      </p:sp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112D4D5D-78C5-7822-815F-1BE4F1B18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2165518"/>
            <a:ext cx="5352176" cy="38304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AA29F2-636D-0837-5E1F-C5DBA332ECB9}"/>
              </a:ext>
            </a:extLst>
          </p:cNvPr>
          <p:cNvSpPr txBox="1"/>
          <p:nvPr/>
        </p:nvSpPr>
        <p:spPr>
          <a:xfrm>
            <a:off x="224825" y="2202745"/>
            <a:ext cx="60946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D63A3B-2451-40B1-67B1-8799EC52A64E}"/>
              </a:ext>
            </a:extLst>
          </p:cNvPr>
          <p:cNvSpPr txBox="1"/>
          <p:nvPr/>
        </p:nvSpPr>
        <p:spPr>
          <a:xfrm>
            <a:off x="224825" y="4101874"/>
            <a:ext cx="609460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is_empty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D2EB27-E0BC-4877-8F90-3844987E099C}"/>
              </a:ext>
            </a:extLst>
          </p:cNvPr>
          <p:cNvSpPr txBox="1"/>
          <p:nvPr/>
        </p:nvSpPr>
        <p:spPr>
          <a:xfrm>
            <a:off x="2348917" y="3373797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</p:spTree>
    <p:extLst>
      <p:ext uri="{BB962C8B-B14F-4D97-AF65-F5344CB8AC3E}">
        <p14:creationId xmlns:p14="http://schemas.microsoft.com/office/powerpoint/2010/main" val="3238677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9948-1BCD-1C5E-C2F2-5A9E5379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is_full</a:t>
            </a:r>
            <a:r>
              <a:rPr lang="en-US" dirty="0"/>
              <a:t>()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E5A9-29AE-2C88-CC03-1B3A8FBA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check if item full before push or enqueue</a:t>
            </a:r>
          </a:p>
          <a:p>
            <a:r>
              <a:rPr lang="en-US" sz="3600" dirty="0"/>
              <a:t>- </a:t>
            </a:r>
            <a:r>
              <a:rPr lang="th-TH" sz="3600" dirty="0"/>
              <a:t>เช็คว่ามี</a:t>
            </a:r>
            <a:r>
              <a:rPr lang="en-US" sz="3600" dirty="0"/>
              <a:t> struct </a:t>
            </a:r>
            <a:r>
              <a:rPr lang="th-TH" sz="3600" dirty="0"/>
              <a:t>เต็มหรือไม่ก่อนการ </a:t>
            </a:r>
            <a:r>
              <a:rPr lang="en-US" sz="3600" dirty="0"/>
              <a:t>push </a:t>
            </a:r>
            <a:r>
              <a:rPr lang="th-TH" sz="3600" dirty="0"/>
              <a:t>หรือ </a:t>
            </a:r>
            <a:r>
              <a:rPr lang="en-US" sz="3600" dirty="0"/>
              <a:t>enqueue</a:t>
            </a:r>
          </a:p>
          <a:p>
            <a:endParaRPr lang="th-TH" sz="3600" dirty="0"/>
          </a:p>
          <a:p>
            <a:endParaRPr lang="th-TH" sz="3600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D6CDF7EE-B462-5B38-86D6-A9EBE3A6A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059444"/>
              </p:ext>
            </p:extLst>
          </p:nvPr>
        </p:nvGraphicFramePr>
        <p:xfrm>
          <a:off x="976677" y="4270022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5FC7288-9DB8-89BE-CC0D-EB564ADD309C}"/>
              </a:ext>
            </a:extLst>
          </p:cNvPr>
          <p:cNvSpPr txBox="1"/>
          <p:nvPr/>
        </p:nvSpPr>
        <p:spPr>
          <a:xfrm>
            <a:off x="900693" y="3751007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24568C-BB64-96CF-F0F3-10A883D12E73}"/>
              </a:ext>
            </a:extLst>
          </p:cNvPr>
          <p:cNvSpPr txBox="1"/>
          <p:nvPr/>
        </p:nvSpPr>
        <p:spPr>
          <a:xfrm>
            <a:off x="4236536" y="4849983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C512EEF5-03F5-A36C-50CE-01566A4D7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859" y="2457871"/>
            <a:ext cx="2352328" cy="323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435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stack full</a:t>
            </a:r>
            <a:endParaRPr lang="th-TH" dirty="0"/>
          </a:p>
        </p:txBody>
      </p:sp>
      <p:pic>
        <p:nvPicPr>
          <p:cNvPr id="4" name="Content Placeholder 3" descr="A picture containing shape&#10;&#10;Description automatically generated">
            <a:extLst>
              <a:ext uri="{FF2B5EF4-FFF2-40B4-BE49-F238E27FC236}">
                <a16:creationId xmlns:a16="http://schemas.microsoft.com/office/drawing/2014/main" id="{CA440BF4-85C4-74ED-2214-CEFC7D8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055" y="1980487"/>
            <a:ext cx="2927291" cy="402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3BD54B-CB72-C33C-8530-5164948C0834}"/>
              </a:ext>
            </a:extLst>
          </p:cNvPr>
          <p:cNvSpPr txBox="1"/>
          <p:nvPr/>
        </p:nvSpPr>
        <p:spPr>
          <a:xfrm>
            <a:off x="715161" y="2164089"/>
            <a:ext cx="61302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is_full(){</a:t>
            </a:r>
          </a:p>
          <a:p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(top_idx + </a:t>
            </a:r>
            <a:r>
              <a:rPr lang="en-US" sz="20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capacity;</a:t>
            </a:r>
          </a:p>
          <a:p>
            <a:r>
              <a:rPr lang="en-US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11A76-E934-DC86-28E9-C29023D773A5}"/>
              </a:ext>
            </a:extLst>
          </p:cNvPr>
          <p:cNvSpPr txBox="1"/>
          <p:nvPr/>
        </p:nvSpPr>
        <p:spPr>
          <a:xfrm>
            <a:off x="119542" y="4458921"/>
            <a:ext cx="73214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top_idx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795AE-E475-1061-8D17-FA8138008B66}"/>
              </a:ext>
            </a:extLst>
          </p:cNvPr>
          <p:cNvSpPr txBox="1"/>
          <p:nvPr/>
        </p:nvSpPr>
        <p:spPr>
          <a:xfrm>
            <a:off x="3127546" y="3324306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</p:spTree>
    <p:extLst>
      <p:ext uri="{BB962C8B-B14F-4D97-AF65-F5344CB8AC3E}">
        <p14:creationId xmlns:p14="http://schemas.microsoft.com/office/powerpoint/2010/main" val="2749454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full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BD54B-CB72-C33C-8530-5164948C0834}"/>
              </a:ext>
            </a:extLst>
          </p:cNvPr>
          <p:cNvSpPr txBox="1"/>
          <p:nvPr/>
        </p:nvSpPr>
        <p:spPr>
          <a:xfrm>
            <a:off x="715161" y="2164089"/>
            <a:ext cx="61302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11A76-E934-DC86-28E9-C29023D773A5}"/>
              </a:ext>
            </a:extLst>
          </p:cNvPr>
          <p:cNvSpPr txBox="1"/>
          <p:nvPr/>
        </p:nvSpPr>
        <p:spPr>
          <a:xfrm>
            <a:off x="119542" y="4458921"/>
            <a:ext cx="73214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is_full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tail_idx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&gt;= capacity)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795AE-E475-1061-8D17-FA8138008B66}"/>
              </a:ext>
            </a:extLst>
          </p:cNvPr>
          <p:cNvSpPr txBox="1"/>
          <p:nvPr/>
        </p:nvSpPr>
        <p:spPr>
          <a:xfrm>
            <a:off x="3127546" y="3324306"/>
            <a:ext cx="652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OR</a:t>
            </a:r>
            <a:endParaRPr lang="th-TH" sz="40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F693F3-F864-A93C-6DAF-109C533590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139528"/>
              </p:ext>
            </p:extLst>
          </p:nvPr>
        </p:nvGraphicFramePr>
        <p:xfrm>
          <a:off x="7517020" y="3684255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46C6EF8-5F03-D2FC-7C9D-32C5DC9F1DEC}"/>
              </a:ext>
            </a:extLst>
          </p:cNvPr>
          <p:cNvSpPr txBox="1"/>
          <p:nvPr/>
        </p:nvSpPr>
        <p:spPr>
          <a:xfrm>
            <a:off x="7441036" y="3165240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22AD9C-C841-197B-15FA-DA90E217D15F}"/>
              </a:ext>
            </a:extLst>
          </p:cNvPr>
          <p:cNvSpPr txBox="1"/>
          <p:nvPr/>
        </p:nvSpPr>
        <p:spPr>
          <a:xfrm>
            <a:off x="10776879" y="4264216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173310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D2DD-B4D2-9E71-5773-9081157A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&amp; 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61E8F-943D-775E-8C6D-DD5D1AADB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- </a:t>
            </a:r>
            <a:r>
              <a:rPr lang="th-TH" sz="4000" dirty="0"/>
              <a:t>เป็น </a:t>
            </a:r>
            <a:r>
              <a:rPr lang="en-US" sz="4000" dirty="0"/>
              <a:t>data struct </a:t>
            </a:r>
            <a:r>
              <a:rPr lang="th-TH" sz="4000" dirty="0"/>
              <a:t>พื้นฐาน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เข้าใจง่าย</a:t>
            </a:r>
            <a:endParaRPr lang="en-US" sz="4000" dirty="0"/>
          </a:p>
          <a:p>
            <a:r>
              <a:rPr lang="en-US" sz="4000" dirty="0"/>
              <a:t>- </a:t>
            </a:r>
            <a:r>
              <a:rPr lang="th-TH" sz="4000" dirty="0"/>
              <a:t>มี </a:t>
            </a:r>
            <a:r>
              <a:rPr lang="en-US" sz="4000" dirty="0"/>
              <a:t>operator </a:t>
            </a:r>
            <a:r>
              <a:rPr lang="th-TH" sz="4000" dirty="0"/>
              <a:t>พื้นฐานให้ใช้</a:t>
            </a:r>
            <a:endParaRPr lang="en-US" sz="4000" u="sng" dirty="0"/>
          </a:p>
          <a:p>
            <a:r>
              <a:rPr lang="en-US" sz="4000" dirty="0"/>
              <a:t>- </a:t>
            </a:r>
            <a:r>
              <a:rPr lang="th-TH" sz="4000" dirty="0"/>
              <a:t>เป็นพื้นฐานเพื่อใช้เพื่อสร้าง </a:t>
            </a:r>
            <a:r>
              <a:rPr lang="en-US" sz="4000" dirty="0"/>
              <a:t>data struct </a:t>
            </a:r>
            <a:r>
              <a:rPr lang="th-TH" sz="4000" dirty="0"/>
              <a:t>ขั้นสูงต่อไป</a:t>
            </a:r>
            <a:r>
              <a:rPr lang="en-US" sz="4000" dirty="0"/>
              <a:t> </a:t>
            </a:r>
            <a:endParaRPr lang="th-TH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C2C36-35F1-666C-2531-2FA52A009A83}"/>
              </a:ext>
            </a:extLst>
          </p:cNvPr>
          <p:cNvSpPr txBox="1"/>
          <p:nvPr/>
        </p:nvSpPr>
        <p:spPr>
          <a:xfrm>
            <a:off x="7113865" y="230697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/>
              <a:t> </a:t>
            </a:r>
            <a:r>
              <a:rPr lang="th-TH" sz="3600" u="sng" dirty="0"/>
              <a:t>สำคัญขั้นสุด</a:t>
            </a:r>
            <a:r>
              <a:rPr lang="en-US" sz="3600" u="sng" dirty="0"/>
              <a:t>!</a:t>
            </a:r>
            <a:endParaRPr lang="th-TH" sz="3600" u="sng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3A9C41-41CE-268F-F69A-A7EAD2A99E49}"/>
              </a:ext>
            </a:extLst>
          </p:cNvPr>
          <p:cNvCxnSpPr>
            <a:stCxn id="4" idx="1"/>
          </p:cNvCxnSpPr>
          <p:nvPr/>
        </p:nvCxnSpPr>
        <p:spPr>
          <a:xfrm flipH="1">
            <a:off x="4874004" y="2630138"/>
            <a:ext cx="2239861" cy="9603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317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4406-A454-BEA6-D749-C87FD7F3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queue full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83135-3184-871D-3A65-EAB54B29F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solve ? -&gt; NO!</a:t>
            </a:r>
          </a:p>
          <a:p>
            <a:r>
              <a:rPr lang="en-US" sz="4400" dirty="0"/>
              <a:t>- </a:t>
            </a:r>
            <a:r>
              <a:rPr lang="th-TH" sz="4400" dirty="0"/>
              <a:t>ปัญหาถูกแก้ไขหรือไม่ </a:t>
            </a:r>
            <a:r>
              <a:rPr lang="en-US" sz="4400" dirty="0"/>
              <a:t>–&gt; </a:t>
            </a:r>
            <a:r>
              <a:rPr lang="th-TH" sz="4400" dirty="0"/>
              <a:t>ไม่</a:t>
            </a:r>
            <a:r>
              <a:rPr lang="en-US" sz="4400" dirty="0"/>
              <a:t>!</a:t>
            </a:r>
          </a:p>
          <a:p>
            <a:endParaRPr lang="en-US" sz="4400" dirty="0"/>
          </a:p>
          <a:p>
            <a:r>
              <a:rPr lang="en-US" sz="4400" dirty="0"/>
              <a:t>- queue still full no mater how many time you dequeue</a:t>
            </a:r>
          </a:p>
          <a:p>
            <a:r>
              <a:rPr lang="en-US" sz="4400" dirty="0"/>
              <a:t>- queue </a:t>
            </a:r>
            <a:r>
              <a:rPr lang="th-TH" sz="4400" dirty="0"/>
              <a:t>จะยังเต็มอยู่เสมอไม่ว่าจะ </a:t>
            </a:r>
            <a:r>
              <a:rPr lang="en-US" sz="4400" dirty="0"/>
              <a:t>dequeue</a:t>
            </a:r>
            <a:r>
              <a:rPr lang="th-TH" sz="4400" dirty="0"/>
              <a:t> ไปมากขนาดใหน</a:t>
            </a:r>
          </a:p>
          <a:p>
            <a:endParaRPr lang="th-TH" sz="4400" dirty="0"/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29799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4B43D39-AC3C-86CB-69AA-816E192FE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614022"/>
              </p:ext>
            </p:extLst>
          </p:nvPr>
        </p:nvGraphicFramePr>
        <p:xfrm>
          <a:off x="1259277" y="2644020"/>
          <a:ext cx="3251204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3BCCAE-2517-4E37-952E-2D93713DBA6B}"/>
              </a:ext>
            </a:extLst>
          </p:cNvPr>
          <p:cNvSpPr txBox="1"/>
          <p:nvPr/>
        </p:nvSpPr>
        <p:spPr>
          <a:xfrm>
            <a:off x="1183293" y="2125005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1BB8D-ACDE-9067-43AD-27BBBD6ECEEC}"/>
              </a:ext>
            </a:extLst>
          </p:cNvPr>
          <p:cNvSpPr txBox="1"/>
          <p:nvPr/>
        </p:nvSpPr>
        <p:spPr>
          <a:xfrm>
            <a:off x="4519136" y="3223981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BF9E9E9-3476-505F-7BA5-D9026AC80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 capacity?</a:t>
            </a:r>
            <a:endParaRPr lang="th-TH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887B1A6-D7B9-DD59-87BE-E898DE3905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14020"/>
              </p:ext>
            </p:extLst>
          </p:nvPr>
        </p:nvGraphicFramePr>
        <p:xfrm>
          <a:off x="1259277" y="4359241"/>
          <a:ext cx="93726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9608360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9785515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20122003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3040311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65527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5033301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8884203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5337615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2663662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78064551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79974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3373854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516661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93176877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19164368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058376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1457258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78751349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2435868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2188910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6198776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091924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0523963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9005104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76660717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2172804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0091899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6765979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3725012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055661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853360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75972159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6039564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4826099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1487699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8359982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043645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30055162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4860186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3529636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40762843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80632747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2327078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79567598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7500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th-TH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1704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B72FCCE-3556-6E18-6060-54D100701342}"/>
              </a:ext>
            </a:extLst>
          </p:cNvPr>
          <p:cNvSpPr txBox="1"/>
          <p:nvPr/>
        </p:nvSpPr>
        <p:spPr>
          <a:xfrm>
            <a:off x="1183293" y="3840226"/>
            <a:ext cx="942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 = 0</a:t>
            </a:r>
            <a:endParaRPr lang="th-TH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6EDC-BA31-90A6-E688-9C589AB405E9}"/>
              </a:ext>
            </a:extLst>
          </p:cNvPr>
          <p:cNvSpPr txBox="1"/>
          <p:nvPr/>
        </p:nvSpPr>
        <p:spPr>
          <a:xfrm>
            <a:off x="1669163" y="4887639"/>
            <a:ext cx="914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 = 4</a:t>
            </a:r>
            <a:endParaRPr lang="th-TH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60D2B9-9ED7-18C6-DB60-44AD8D3AD88A}"/>
              </a:ext>
            </a:extLst>
          </p:cNvPr>
          <p:cNvSpPr txBox="1"/>
          <p:nvPr/>
        </p:nvSpPr>
        <p:spPr>
          <a:xfrm>
            <a:off x="5209563" y="5458469"/>
            <a:ext cx="6561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Solved but </a:t>
            </a:r>
            <a:r>
              <a:rPr lang="en-US" sz="4000"/>
              <a:t>not sustain / </a:t>
            </a:r>
            <a:r>
              <a:rPr lang="th-TH" sz="4000" dirty="0"/>
              <a:t>แก้ไขได้แต่ไม่ยั่งยืน</a:t>
            </a:r>
          </a:p>
        </p:txBody>
      </p:sp>
    </p:spTree>
    <p:extLst>
      <p:ext uri="{BB962C8B-B14F-4D97-AF65-F5344CB8AC3E}">
        <p14:creationId xmlns:p14="http://schemas.microsoft.com/office/powerpoint/2010/main" val="3701652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B248F-D455-DE1B-66EF-97125C18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Circular queue</a:t>
            </a:r>
            <a:endParaRPr lang="th-TH" dirty="0"/>
          </a:p>
        </p:txBody>
      </p:sp>
      <p:pic>
        <p:nvPicPr>
          <p:cNvPr id="9" name="Content Placeholder 8" descr="Logo&#10;&#10;Description automatically generated with medium confidence">
            <a:extLst>
              <a:ext uri="{FF2B5EF4-FFF2-40B4-BE49-F238E27FC236}">
                <a16:creationId xmlns:a16="http://schemas.microsoft.com/office/drawing/2014/main" id="{267B7235-1E13-1923-EA68-3FA6E2417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10" y="2114088"/>
            <a:ext cx="10694979" cy="3850485"/>
          </a:xfrm>
        </p:spPr>
      </p:pic>
    </p:spTree>
    <p:extLst>
      <p:ext uri="{BB962C8B-B14F-4D97-AF65-F5344CB8AC3E}">
        <p14:creationId xmlns:p14="http://schemas.microsoft.com/office/powerpoint/2010/main" val="29517425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C37E2780-BB19-4D97-9856-A83169A71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36" y="780176"/>
            <a:ext cx="3103490" cy="31034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2954F9-D0E4-361A-1D4A-5C5E1236CB0C}"/>
              </a:ext>
            </a:extLst>
          </p:cNvPr>
          <p:cNvSpPr txBox="1"/>
          <p:nvPr/>
        </p:nvSpPr>
        <p:spPr>
          <a:xfrm>
            <a:off x="4830385" y="416932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0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61EEE2-4120-1882-9D5A-0BDE9DF3EBD8}"/>
              </a:ext>
            </a:extLst>
          </p:cNvPr>
          <p:cNvSpPr txBox="1"/>
          <p:nvPr/>
        </p:nvSpPr>
        <p:spPr>
          <a:xfrm>
            <a:off x="1655784" y="4169328"/>
            <a:ext cx="13195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Start</a:t>
            </a:r>
          </a:p>
          <a:p>
            <a:pPr algn="ctr"/>
            <a:r>
              <a:rPr lang="en-US" sz="3200" dirty="0"/>
              <a:t>Head = 0</a:t>
            </a:r>
          </a:p>
          <a:p>
            <a:pPr algn="ctr"/>
            <a:r>
              <a:rPr lang="en-US" sz="3200" dirty="0"/>
              <a:t>Tail = 7</a:t>
            </a:r>
            <a:endParaRPr lang="th-TH" sz="3200" dirty="0"/>
          </a:p>
        </p:txBody>
      </p:sp>
      <p:pic>
        <p:nvPicPr>
          <p:cNvPr id="14" name="Picture 13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0A32E9F2-8757-161E-5470-64FB0BDD5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608" y="788565"/>
            <a:ext cx="3103490" cy="31034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5E406B-AD35-519D-1792-A215A2399E9A}"/>
              </a:ext>
            </a:extLst>
          </p:cNvPr>
          <p:cNvSpPr txBox="1"/>
          <p:nvPr/>
        </p:nvSpPr>
        <p:spPr>
          <a:xfrm>
            <a:off x="4362275" y="1577130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  <a:endParaRPr lang="th-TH" sz="3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DF6E3A-B1CA-D5B4-2A2B-04FE82D20C58}"/>
              </a:ext>
            </a:extLst>
          </p:cNvPr>
          <p:cNvSpPr txBox="1"/>
          <p:nvPr/>
        </p:nvSpPr>
        <p:spPr>
          <a:xfrm>
            <a:off x="4967680" y="851844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</a:t>
            </a:r>
            <a:endParaRPr lang="th-TH" sz="32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847247-A6EC-478D-8C30-01F14B9471CE}"/>
              </a:ext>
            </a:extLst>
          </p:cNvPr>
          <p:cNvSpPr txBox="1"/>
          <p:nvPr/>
        </p:nvSpPr>
        <p:spPr>
          <a:xfrm>
            <a:off x="5882155" y="91056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052CED-D57B-2126-61CB-F0528064DAB7}"/>
              </a:ext>
            </a:extLst>
          </p:cNvPr>
          <p:cNvSpPr txBox="1"/>
          <p:nvPr/>
        </p:nvSpPr>
        <p:spPr>
          <a:xfrm>
            <a:off x="493554" y="1495342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F03D74-E1C1-9F95-97A9-133CD222610A}"/>
              </a:ext>
            </a:extLst>
          </p:cNvPr>
          <p:cNvSpPr txBox="1"/>
          <p:nvPr/>
        </p:nvSpPr>
        <p:spPr>
          <a:xfrm>
            <a:off x="3905293" y="1358339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9A06-38DE-FEB7-602D-B2B6B402F3A8}"/>
              </a:ext>
            </a:extLst>
          </p:cNvPr>
          <p:cNvSpPr txBox="1"/>
          <p:nvPr/>
        </p:nvSpPr>
        <p:spPr>
          <a:xfrm>
            <a:off x="428488" y="2733728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F2BFB3-BD12-0C18-EF5E-E5A1BCE84725}"/>
              </a:ext>
            </a:extLst>
          </p:cNvPr>
          <p:cNvSpPr txBox="1"/>
          <p:nvPr/>
        </p:nvSpPr>
        <p:spPr>
          <a:xfrm>
            <a:off x="6293401" y="510321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15978F-F2AF-4BE5-A5F1-04F61D0369F0}"/>
              </a:ext>
            </a:extLst>
          </p:cNvPr>
          <p:cNvSpPr txBox="1"/>
          <p:nvPr/>
        </p:nvSpPr>
        <p:spPr>
          <a:xfrm>
            <a:off x="8705867" y="416932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0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" name="Picture 2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8900EE87-7005-FB0F-79C4-C4EA34FB3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003" y="788565"/>
            <a:ext cx="3103490" cy="31034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E2721C7-6A0F-A23C-3D21-B2AE2802E83D}"/>
              </a:ext>
            </a:extLst>
          </p:cNvPr>
          <p:cNvSpPr txBox="1"/>
          <p:nvPr/>
        </p:nvSpPr>
        <p:spPr>
          <a:xfrm>
            <a:off x="8237757" y="1577130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  <a:endParaRPr lang="th-TH" sz="32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B28674-3AF8-B6AB-E97D-4136AE04DD07}"/>
              </a:ext>
            </a:extLst>
          </p:cNvPr>
          <p:cNvSpPr txBox="1"/>
          <p:nvPr/>
        </p:nvSpPr>
        <p:spPr>
          <a:xfrm>
            <a:off x="8843162" y="851844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</a:t>
            </a:r>
            <a:endParaRPr lang="th-TH" sz="32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03FF2-A909-31ED-622F-348AEBDADCB5}"/>
              </a:ext>
            </a:extLst>
          </p:cNvPr>
          <p:cNvSpPr txBox="1"/>
          <p:nvPr/>
        </p:nvSpPr>
        <p:spPr>
          <a:xfrm>
            <a:off x="9757637" y="91056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68BF7-ED80-8A87-7347-B083366C5A71}"/>
              </a:ext>
            </a:extLst>
          </p:cNvPr>
          <p:cNvSpPr txBox="1"/>
          <p:nvPr/>
        </p:nvSpPr>
        <p:spPr>
          <a:xfrm>
            <a:off x="7780775" y="1358339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29AA48-6A99-DDEF-8EFE-4CF0760CF680}"/>
              </a:ext>
            </a:extLst>
          </p:cNvPr>
          <p:cNvSpPr txBox="1"/>
          <p:nvPr/>
        </p:nvSpPr>
        <p:spPr>
          <a:xfrm>
            <a:off x="10200868" y="3752447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13262B-69A1-6355-5A1F-16F138B17B9A}"/>
              </a:ext>
            </a:extLst>
          </p:cNvPr>
          <p:cNvSpPr txBox="1"/>
          <p:nvPr/>
        </p:nvSpPr>
        <p:spPr>
          <a:xfrm>
            <a:off x="10603328" y="1572394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5D0F44-5585-0910-CAB4-06CB1515572B}"/>
              </a:ext>
            </a:extLst>
          </p:cNvPr>
          <p:cNvSpPr txBox="1"/>
          <p:nvPr/>
        </p:nvSpPr>
        <p:spPr>
          <a:xfrm>
            <a:off x="10521129" y="2572082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AC3B33-260F-8AB8-532B-55379D78457C}"/>
              </a:ext>
            </a:extLst>
          </p:cNvPr>
          <p:cNvSpPr txBox="1"/>
          <p:nvPr/>
        </p:nvSpPr>
        <p:spPr>
          <a:xfrm>
            <a:off x="9766026" y="3265337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</p:spTree>
    <p:extLst>
      <p:ext uri="{BB962C8B-B14F-4D97-AF65-F5344CB8AC3E}">
        <p14:creationId xmlns:p14="http://schemas.microsoft.com/office/powerpoint/2010/main" val="1186123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E015978F-F2AF-4BE5-A5F1-04F61D0369F0}"/>
              </a:ext>
            </a:extLst>
          </p:cNvPr>
          <p:cNvSpPr txBox="1"/>
          <p:nvPr/>
        </p:nvSpPr>
        <p:spPr>
          <a:xfrm>
            <a:off x="1298387" y="4177717"/>
            <a:ext cx="25018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-&gt; 1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q.dequeue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-&gt; 10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2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" name="Picture 2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8900EE87-7005-FB0F-79C4-C4EA34FB3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24" y="796954"/>
            <a:ext cx="3103490" cy="310349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A03FF2-A909-31ED-622F-348AEBDADCB5}"/>
              </a:ext>
            </a:extLst>
          </p:cNvPr>
          <p:cNvSpPr txBox="1"/>
          <p:nvPr/>
        </p:nvSpPr>
        <p:spPr>
          <a:xfrm>
            <a:off x="2350158" y="91895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68BF7-ED80-8A87-7347-B083366C5A71}"/>
              </a:ext>
            </a:extLst>
          </p:cNvPr>
          <p:cNvSpPr txBox="1"/>
          <p:nvPr/>
        </p:nvSpPr>
        <p:spPr>
          <a:xfrm>
            <a:off x="2752491" y="535344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29AA48-6A99-DDEF-8EFE-4CF0760CF680}"/>
              </a:ext>
            </a:extLst>
          </p:cNvPr>
          <p:cNvSpPr txBox="1"/>
          <p:nvPr/>
        </p:nvSpPr>
        <p:spPr>
          <a:xfrm>
            <a:off x="2793389" y="3760836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13262B-69A1-6355-5A1F-16F138B17B9A}"/>
              </a:ext>
            </a:extLst>
          </p:cNvPr>
          <p:cNvSpPr txBox="1"/>
          <p:nvPr/>
        </p:nvSpPr>
        <p:spPr>
          <a:xfrm>
            <a:off x="3195849" y="1580783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5D0F44-5585-0910-CAB4-06CB1515572B}"/>
              </a:ext>
            </a:extLst>
          </p:cNvPr>
          <p:cNvSpPr txBox="1"/>
          <p:nvPr/>
        </p:nvSpPr>
        <p:spPr>
          <a:xfrm>
            <a:off x="3113650" y="2580471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AC3B33-260F-8AB8-532B-55379D78457C}"/>
              </a:ext>
            </a:extLst>
          </p:cNvPr>
          <p:cNvSpPr txBox="1"/>
          <p:nvPr/>
        </p:nvSpPr>
        <p:spPr>
          <a:xfrm>
            <a:off x="2358547" y="327372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  <p:pic>
        <p:nvPicPr>
          <p:cNvPr id="3" name="Picture 2" descr="Shape, circle&#10;&#10;Description automatically generated with medium confidence">
            <a:extLst>
              <a:ext uri="{FF2B5EF4-FFF2-40B4-BE49-F238E27FC236}">
                <a16:creationId xmlns:a16="http://schemas.microsoft.com/office/drawing/2014/main" id="{2477E6AD-516E-0AAC-0E15-8A08FF832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77" y="796954"/>
            <a:ext cx="3103490" cy="31034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AB3550-DF26-8328-09B7-48EB97E6B78E}"/>
              </a:ext>
            </a:extLst>
          </p:cNvPr>
          <p:cNvSpPr txBox="1"/>
          <p:nvPr/>
        </p:nvSpPr>
        <p:spPr>
          <a:xfrm>
            <a:off x="6337711" y="91895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100</a:t>
            </a:r>
            <a:endParaRPr lang="th-TH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FDABE2-FA9A-1372-609F-11003078E8F1}"/>
              </a:ext>
            </a:extLst>
          </p:cNvPr>
          <p:cNvSpPr txBox="1"/>
          <p:nvPr/>
        </p:nvSpPr>
        <p:spPr>
          <a:xfrm>
            <a:off x="6740044" y="535344"/>
            <a:ext cx="354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</a:t>
            </a:r>
            <a:endParaRPr lang="th-TH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2F19C-6865-14FD-FED3-3EE848A75202}"/>
              </a:ext>
            </a:extLst>
          </p:cNvPr>
          <p:cNvSpPr txBox="1"/>
          <p:nvPr/>
        </p:nvSpPr>
        <p:spPr>
          <a:xfrm>
            <a:off x="4309432" y="1349950"/>
            <a:ext cx="335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</a:t>
            </a:r>
            <a:endParaRPr lang="th-TH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275FCC-B137-F821-72FF-CCEABA5B9595}"/>
              </a:ext>
            </a:extLst>
          </p:cNvPr>
          <p:cNvSpPr txBox="1"/>
          <p:nvPr/>
        </p:nvSpPr>
        <p:spPr>
          <a:xfrm>
            <a:off x="7183402" y="1580783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  <a:endParaRPr lang="th-TH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FA6602-3D11-4457-AF14-683E75C8A7B3}"/>
              </a:ext>
            </a:extLst>
          </p:cNvPr>
          <p:cNvSpPr txBox="1"/>
          <p:nvPr/>
        </p:nvSpPr>
        <p:spPr>
          <a:xfrm>
            <a:off x="7101203" y="2580471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</a:t>
            </a:r>
            <a:endParaRPr lang="th-TH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82944F-4654-CDBA-3461-AB163AF3C070}"/>
              </a:ext>
            </a:extLst>
          </p:cNvPr>
          <p:cNvSpPr txBox="1"/>
          <p:nvPr/>
        </p:nvSpPr>
        <p:spPr>
          <a:xfrm>
            <a:off x="6346100" y="3273726"/>
            <a:ext cx="651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200</a:t>
            </a:r>
            <a:endParaRPr lang="th-TH" sz="3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3CA650-6DFB-8F88-A033-10E521E938AD}"/>
              </a:ext>
            </a:extLst>
          </p:cNvPr>
          <p:cNvSpPr txBox="1"/>
          <p:nvPr/>
        </p:nvSpPr>
        <p:spPr>
          <a:xfrm>
            <a:off x="5093663" y="4247948"/>
            <a:ext cx="212031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algn="ctr"/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q.enqueue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Head = 2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Tail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FFA426-548B-CBA5-EDE4-49378AA27392}"/>
              </a:ext>
            </a:extLst>
          </p:cNvPr>
          <p:cNvSpPr txBox="1"/>
          <p:nvPr/>
        </p:nvSpPr>
        <p:spPr>
          <a:xfrm>
            <a:off x="5488246" y="3273725"/>
            <a:ext cx="340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  <a:endParaRPr lang="th-TH" sz="32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A7E5BE-6265-93D5-3DD4-B004D81AC7ED}"/>
              </a:ext>
            </a:extLst>
          </p:cNvPr>
          <p:cNvSpPr txBox="1"/>
          <p:nvPr/>
        </p:nvSpPr>
        <p:spPr>
          <a:xfrm>
            <a:off x="4714894" y="2580470"/>
            <a:ext cx="495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30</a:t>
            </a:r>
            <a:endParaRPr lang="th-TH" sz="32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0FF6DA-E9F6-3053-F32B-EF15B7D2D5AB}"/>
              </a:ext>
            </a:extLst>
          </p:cNvPr>
          <p:cNvSpPr txBox="1"/>
          <p:nvPr/>
        </p:nvSpPr>
        <p:spPr>
          <a:xfrm>
            <a:off x="4687482" y="1571194"/>
            <a:ext cx="593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300</a:t>
            </a:r>
            <a:endParaRPr lang="th-TH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6631B7-D388-88F1-9DEA-CF9E283F7BC3}"/>
              </a:ext>
            </a:extLst>
          </p:cNvPr>
          <p:cNvSpPr txBox="1"/>
          <p:nvPr/>
        </p:nvSpPr>
        <p:spPr>
          <a:xfrm>
            <a:off x="8982532" y="2272692"/>
            <a:ext cx="22268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Solved!</a:t>
            </a:r>
            <a:endParaRPr lang="th-TH" sz="7200" dirty="0"/>
          </a:p>
        </p:txBody>
      </p:sp>
    </p:spTree>
    <p:extLst>
      <p:ext uri="{BB962C8B-B14F-4D97-AF65-F5344CB8AC3E}">
        <p14:creationId xmlns:p14="http://schemas.microsoft.com/office/powerpoint/2010/main" val="39622840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O for basic operation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4401"/>
            <a:ext cx="10058400" cy="4696996"/>
          </a:xfrm>
        </p:spPr>
        <p:txBody>
          <a:bodyPr>
            <a:normAutofit/>
          </a:bodyPr>
          <a:lstStyle/>
          <a:p>
            <a:r>
              <a:rPr lang="en-US" sz="5400" dirty="0"/>
              <a:t>Queue</a:t>
            </a:r>
          </a:p>
          <a:p>
            <a:r>
              <a:rPr lang="en-US" sz="5400" dirty="0"/>
              <a:t>- enqueue , dequeue -&gt; O(1)</a:t>
            </a:r>
          </a:p>
          <a:p>
            <a:r>
              <a:rPr lang="en-US" sz="5400" dirty="0"/>
              <a:t>Stack</a:t>
            </a:r>
          </a:p>
          <a:p>
            <a:r>
              <a:rPr lang="en-US" sz="5400" dirty="0"/>
              <a:t>- push , pop -&gt; O(1)</a:t>
            </a:r>
            <a:endParaRPr lang="th-TH" sz="5400" dirty="0"/>
          </a:p>
          <a:p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0449358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O for search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4401"/>
            <a:ext cx="10058400" cy="4696996"/>
          </a:xfrm>
        </p:spPr>
        <p:txBody>
          <a:bodyPr>
            <a:normAutofit/>
          </a:bodyPr>
          <a:lstStyle/>
          <a:p>
            <a:r>
              <a:rPr lang="en-US" sz="5400" dirty="0"/>
              <a:t>Search ?</a:t>
            </a:r>
          </a:p>
          <a:p>
            <a:r>
              <a:rPr lang="en-US" sz="5400" dirty="0"/>
              <a:t>O(n)</a:t>
            </a:r>
          </a:p>
          <a:p>
            <a:r>
              <a:rPr lang="en-US" sz="5400" dirty="0"/>
              <a:t>When n is capacity of structure</a:t>
            </a:r>
          </a:p>
          <a:p>
            <a:r>
              <a:rPr lang="th-TH" sz="5400" dirty="0"/>
              <a:t>เมื่อ </a:t>
            </a:r>
            <a:r>
              <a:rPr lang="en-US" sz="5400" dirty="0"/>
              <a:t>n </a:t>
            </a:r>
            <a:r>
              <a:rPr lang="th-TH" sz="5400" dirty="0"/>
              <a:t>คือความจุของ </a:t>
            </a:r>
            <a:r>
              <a:rPr lang="en-US" sz="5400" dirty="0"/>
              <a:t>structure</a:t>
            </a:r>
            <a:endParaRPr lang="th-TH" sz="5400" dirty="0"/>
          </a:p>
          <a:p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14828840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F311-F8E9-4D63-6181-10F0190C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4C31-E872-770B-6044-4AB633E6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queue</a:t>
            </a:r>
          </a:p>
          <a:p>
            <a:r>
              <a:rPr lang="en-US" sz="5400" dirty="0"/>
              <a:t>- stack</a:t>
            </a:r>
          </a:p>
          <a:p>
            <a:r>
              <a:rPr lang="en-US" sz="5400" dirty="0"/>
              <a:t>- prevent exceed memory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8171393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7C8BDD-9F7F-05A5-08CA-25475ACD1BC5}"/>
              </a:ext>
            </a:extLst>
          </p:cNvPr>
          <p:cNvSpPr txBox="1"/>
          <p:nvPr/>
        </p:nvSpPr>
        <p:spPr>
          <a:xfrm>
            <a:off x="4848836" y="2321004"/>
            <a:ext cx="223811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/>
              <a:t>Lab</a:t>
            </a:r>
            <a:endParaRPr lang="th-TH" sz="13800" b="1" dirty="0"/>
          </a:p>
        </p:txBody>
      </p:sp>
    </p:spTree>
    <p:extLst>
      <p:ext uri="{BB962C8B-B14F-4D97-AF65-F5344CB8AC3E}">
        <p14:creationId xmlns:p14="http://schemas.microsoft.com/office/powerpoint/2010/main" val="178338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BE39-39BE-AD12-3FF4-9220F34B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E1D8C-BF30-A31A-9623-58C6873E6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- linear data structure / </a:t>
            </a:r>
            <a:r>
              <a:rPr lang="th-TH" sz="4400" dirty="0"/>
              <a:t>เป็น </a:t>
            </a:r>
            <a:r>
              <a:rPr lang="en-US" sz="4400" dirty="0"/>
              <a:t>data structure </a:t>
            </a:r>
            <a:r>
              <a:rPr lang="th-TH" sz="4400" dirty="0"/>
              <a:t>แบบ </a:t>
            </a:r>
            <a:r>
              <a:rPr lang="en-US" sz="4400" dirty="0"/>
              <a:t>linear</a:t>
            </a:r>
          </a:p>
          <a:p>
            <a:r>
              <a:rPr lang="en-US" sz="4400" dirty="0"/>
              <a:t>- AKA. FIFO (first in first out)</a:t>
            </a:r>
          </a:p>
          <a:p>
            <a:r>
              <a:rPr lang="en-US" sz="4400" dirty="0"/>
              <a:t>- open both front and back of structure</a:t>
            </a:r>
          </a:p>
          <a:p>
            <a:r>
              <a:rPr lang="en-US" sz="4400" dirty="0"/>
              <a:t>- </a:t>
            </a:r>
            <a:r>
              <a:rPr lang="th-TH" sz="4400" dirty="0"/>
              <a:t>เข้าถึงได้ทั้งหน้าและหลังของ </a:t>
            </a:r>
            <a:r>
              <a:rPr lang="en-US" sz="4400" dirty="0"/>
              <a:t>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C8297-DEA2-D66B-B257-F470AD16BE3F}"/>
              </a:ext>
            </a:extLst>
          </p:cNvPr>
          <p:cNvSpPr txBox="1"/>
          <p:nvPr/>
        </p:nvSpPr>
        <p:spPr>
          <a:xfrm>
            <a:off x="2404145" y="5184287"/>
            <a:ext cx="86905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/>
              <a:t>void Enqueue(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) &amp;  </a:t>
            </a:r>
            <a:r>
              <a:rPr lang="en-US" sz="5400" dirty="0">
                <a:solidFill>
                  <a:srgbClr val="000CF6"/>
                </a:solidFill>
              </a:rPr>
              <a:t>item</a:t>
            </a:r>
            <a:r>
              <a:rPr lang="en-US" sz="5400" dirty="0"/>
              <a:t> Dequeue()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4011659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3053-FED6-A56F-ED9D-D08B862C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</a:t>
            </a:r>
            <a:endParaRPr lang="th-TH" dirty="0"/>
          </a:p>
        </p:txBody>
      </p:sp>
      <p:pic>
        <p:nvPicPr>
          <p:cNvPr id="2050" name="Picture 2" descr="Lightbox">
            <a:extLst>
              <a:ext uri="{FF2B5EF4-FFF2-40B4-BE49-F238E27FC236}">
                <a16:creationId xmlns:a16="http://schemas.microsoft.com/office/drawing/2014/main" id="{87AD9ECE-3BAE-53DC-F2C4-533537421B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573" y="1914630"/>
            <a:ext cx="8382853" cy="419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434758-AAA0-740E-6F7A-3F41B2AFE0BD}"/>
              </a:ext>
            </a:extLst>
          </p:cNvPr>
          <p:cNvSpPr txBox="1"/>
          <p:nvPr/>
        </p:nvSpPr>
        <p:spPr>
          <a:xfrm>
            <a:off x="8155258" y="6488668"/>
            <a:ext cx="3979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https://www.geeksforgeeks.org/queue-data-structure/</a:t>
            </a:r>
          </a:p>
        </p:txBody>
      </p:sp>
    </p:spTree>
    <p:extLst>
      <p:ext uri="{BB962C8B-B14F-4D97-AF65-F5344CB8AC3E}">
        <p14:creationId xmlns:p14="http://schemas.microsoft.com/office/powerpoint/2010/main" val="3173632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4D7642A-C33A-8E52-68F8-297FC84BC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8" y="897622"/>
            <a:ext cx="10616687" cy="482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0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Enqueue (H)</a:t>
            </a:r>
            <a:endParaRPr lang="th-TH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7439D-8ECF-6E02-4C99-3B3AFC50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- add item into queue after tail</a:t>
            </a:r>
          </a:p>
          <a:p>
            <a:r>
              <a:rPr lang="en-US" sz="5400" dirty="0"/>
              <a:t>- </a:t>
            </a:r>
            <a:r>
              <a:rPr lang="th-TH" sz="5400" dirty="0"/>
              <a:t>เพิ่ม </a:t>
            </a:r>
            <a:r>
              <a:rPr lang="en-US" sz="5400" dirty="0"/>
              <a:t>item </a:t>
            </a:r>
            <a:r>
              <a:rPr lang="th-TH" sz="5400" dirty="0"/>
              <a:t>เข้าไปใน </a:t>
            </a:r>
            <a:r>
              <a:rPr lang="en-US" sz="5400" dirty="0"/>
              <a:t>queue </a:t>
            </a:r>
            <a:r>
              <a:rPr lang="th-TH" sz="5400" dirty="0"/>
              <a:t>ต่อจากหางแถว</a:t>
            </a:r>
            <a:endParaRPr lang="en-US" sz="5400" dirty="0"/>
          </a:p>
          <a:p>
            <a:r>
              <a:rPr lang="en-US" sz="5400" dirty="0"/>
              <a:t>- return bool -&gt; success or not</a:t>
            </a:r>
            <a:endParaRPr lang="th-TH" sz="5400" dirty="0"/>
          </a:p>
        </p:txBody>
      </p:sp>
    </p:spTree>
    <p:extLst>
      <p:ext uri="{BB962C8B-B14F-4D97-AF65-F5344CB8AC3E}">
        <p14:creationId xmlns:p14="http://schemas.microsoft.com/office/powerpoint/2010/main" val="3550886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720A-A5A7-AEB0-3935-10EC7DA7E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Enqueue (item)</a:t>
            </a:r>
            <a:endParaRPr lang="th-TH" dirty="0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F74BE62-46C9-D29B-2070-3ACAC0304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399" y="1901681"/>
            <a:ext cx="9605201" cy="4286682"/>
          </a:xfrm>
        </p:spPr>
      </p:pic>
    </p:spTree>
    <p:extLst>
      <p:ext uri="{BB962C8B-B14F-4D97-AF65-F5344CB8AC3E}">
        <p14:creationId xmlns:p14="http://schemas.microsoft.com/office/powerpoint/2010/main" val="1323997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6839</TotalTime>
  <Words>1628</Words>
  <Application>Microsoft Office PowerPoint</Application>
  <PresentationFormat>Widescreen</PresentationFormat>
  <Paragraphs>389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TH Sarabun New</vt:lpstr>
      <vt:lpstr>Calibri</vt:lpstr>
      <vt:lpstr>Consolas</vt:lpstr>
      <vt:lpstr>Retrospect</vt:lpstr>
      <vt:lpstr>OOP &amp; data struct  10. Stack &amp; Queue (by array)</vt:lpstr>
      <vt:lpstr>PowerPoint Presentation</vt:lpstr>
      <vt:lpstr>Stack &amp; Queue</vt:lpstr>
      <vt:lpstr>Stack &amp; Queue</vt:lpstr>
      <vt:lpstr>Queue</vt:lpstr>
      <vt:lpstr>Queue</vt:lpstr>
      <vt:lpstr>PowerPoint Presentation</vt:lpstr>
      <vt:lpstr>Enqueue (H)</vt:lpstr>
      <vt:lpstr>Enqueue (item)</vt:lpstr>
      <vt:lpstr>Dnqueue ()</vt:lpstr>
      <vt:lpstr>dequeue ()</vt:lpstr>
      <vt:lpstr>Implement by array</vt:lpstr>
      <vt:lpstr>Implemented by array</vt:lpstr>
      <vt:lpstr>initial</vt:lpstr>
      <vt:lpstr>PowerPoint Presentation</vt:lpstr>
      <vt:lpstr>PowerPoint Presentation</vt:lpstr>
      <vt:lpstr>PowerPoint Presentation</vt:lpstr>
      <vt:lpstr>PowerPoint Presentation</vt:lpstr>
      <vt:lpstr>Stack</vt:lpstr>
      <vt:lpstr>Stack</vt:lpstr>
      <vt:lpstr>PowerPoint Presentation</vt:lpstr>
      <vt:lpstr>Push (item)</vt:lpstr>
      <vt:lpstr>pop ()</vt:lpstr>
      <vt:lpstr>Push(item)</vt:lpstr>
      <vt:lpstr>pop()</vt:lpstr>
      <vt:lpstr>Implemented by array</vt:lpstr>
      <vt:lpstr>Implemented by array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is_empty()</vt:lpstr>
      <vt:lpstr>is queue empty</vt:lpstr>
      <vt:lpstr>is stack empty</vt:lpstr>
      <vt:lpstr>is_full()</vt:lpstr>
      <vt:lpstr>Is stack full</vt:lpstr>
      <vt:lpstr>Is queue full</vt:lpstr>
      <vt:lpstr>Is queue full</vt:lpstr>
      <vt:lpstr>Increase capacity?</vt:lpstr>
      <vt:lpstr>Circular queue</vt:lpstr>
      <vt:lpstr>PowerPoint Presentation</vt:lpstr>
      <vt:lpstr>PowerPoint Presentation</vt:lpstr>
      <vt:lpstr>Big O for basic operation</vt:lpstr>
      <vt:lpstr>Big O for search</vt:lpstr>
      <vt:lpstr>conclude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518</cp:revision>
  <dcterms:created xsi:type="dcterms:W3CDTF">2022-12-25T05:12:11Z</dcterms:created>
  <dcterms:modified xsi:type="dcterms:W3CDTF">2023-03-21T07:49:35Z</dcterms:modified>
</cp:coreProperties>
</file>

<file path=docProps/thumbnail.jpeg>
</file>